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8" r:id="rId1"/>
  </p:sldMasterIdLst>
  <p:notesMasterIdLst>
    <p:notesMasterId r:id="rId63"/>
  </p:notesMasterIdLst>
  <p:sldIdLst>
    <p:sldId id="438" r:id="rId2"/>
    <p:sldId id="415" r:id="rId3"/>
    <p:sldId id="447" r:id="rId4"/>
    <p:sldId id="446" r:id="rId5"/>
    <p:sldId id="439" r:id="rId6"/>
    <p:sldId id="440" r:id="rId7"/>
    <p:sldId id="419" r:id="rId8"/>
    <p:sldId id="416" r:id="rId9"/>
    <p:sldId id="417" r:id="rId10"/>
    <p:sldId id="421" r:id="rId11"/>
    <p:sldId id="443" r:id="rId12"/>
    <p:sldId id="444" r:id="rId13"/>
    <p:sldId id="441" r:id="rId14"/>
    <p:sldId id="445" r:id="rId15"/>
    <p:sldId id="662" r:id="rId16"/>
    <p:sldId id="665" r:id="rId17"/>
    <p:sldId id="663" r:id="rId18"/>
    <p:sldId id="666" r:id="rId19"/>
    <p:sldId id="667" r:id="rId20"/>
    <p:sldId id="668" r:id="rId21"/>
    <p:sldId id="669" r:id="rId22"/>
    <p:sldId id="670" r:id="rId23"/>
    <p:sldId id="675" r:id="rId24"/>
    <p:sldId id="671" r:id="rId25"/>
    <p:sldId id="672" r:id="rId26"/>
    <p:sldId id="673" r:id="rId27"/>
    <p:sldId id="674" r:id="rId28"/>
    <p:sldId id="676" r:id="rId29"/>
    <p:sldId id="687" r:id="rId30"/>
    <p:sldId id="686" r:id="rId31"/>
    <p:sldId id="724" r:id="rId32"/>
    <p:sldId id="678" r:id="rId33"/>
    <p:sldId id="679" r:id="rId34"/>
    <p:sldId id="683" r:id="rId35"/>
    <p:sldId id="680" r:id="rId36"/>
    <p:sldId id="684" r:id="rId37"/>
    <p:sldId id="689" r:id="rId38"/>
    <p:sldId id="692" r:id="rId39"/>
    <p:sldId id="693" r:id="rId40"/>
    <p:sldId id="694" r:id="rId41"/>
    <p:sldId id="690" r:id="rId42"/>
    <p:sldId id="697" r:id="rId43"/>
    <p:sldId id="698" r:id="rId44"/>
    <p:sldId id="700" r:id="rId45"/>
    <p:sldId id="701" r:id="rId46"/>
    <p:sldId id="702" r:id="rId47"/>
    <p:sldId id="703" r:id="rId48"/>
    <p:sldId id="705" r:id="rId49"/>
    <p:sldId id="712" r:id="rId50"/>
    <p:sldId id="713" r:id="rId51"/>
    <p:sldId id="706" r:id="rId52"/>
    <p:sldId id="708" r:id="rId53"/>
    <p:sldId id="709" r:id="rId54"/>
    <p:sldId id="718" r:id="rId55"/>
    <p:sldId id="707" r:id="rId56"/>
    <p:sldId id="710" r:id="rId57"/>
    <p:sldId id="688" r:id="rId58"/>
    <p:sldId id="699" r:id="rId59"/>
    <p:sldId id="716" r:id="rId60"/>
    <p:sldId id="720" r:id="rId61"/>
    <p:sldId id="723" r:id="rId62"/>
  </p:sldIdLst>
  <p:sldSz cx="9144000" cy="6858000" type="screen4x3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2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2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2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2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200" b="1" kern="1200">
        <a:solidFill>
          <a:schemeClr val="tx1"/>
        </a:solidFill>
        <a:latin typeface="Tahoma" panose="020B060403050404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CC"/>
    <a:srgbClr val="0099FF"/>
    <a:srgbClr val="9900CC"/>
    <a:srgbClr val="FF5050"/>
    <a:srgbClr val="CC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1" autoAdjust="0"/>
    <p:restoredTop sz="81572" autoAdjust="0"/>
  </p:normalViewPr>
  <p:slideViewPr>
    <p:cSldViewPr>
      <p:cViewPr>
        <p:scale>
          <a:sx n="100" d="100"/>
          <a:sy n="100" d="100"/>
        </p:scale>
        <p:origin x="2160" y="2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2">
            <a:extLst>
              <a:ext uri="{FF2B5EF4-FFF2-40B4-BE49-F238E27FC236}">
                <a16:creationId xmlns:a16="http://schemas.microsoft.com/office/drawing/2014/main" id="{4AF02D25-58A7-4A19-8AE5-07C14FD4E2C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8595" name="Rectangle 3">
            <a:extLst>
              <a:ext uri="{FF2B5EF4-FFF2-40B4-BE49-F238E27FC236}">
                <a16:creationId xmlns:a16="http://schemas.microsoft.com/office/drawing/2014/main" id="{766AF83D-981A-49EB-BD22-0B9AFA66999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E879B466-2F3D-4A83-9678-575FDADC1673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238597" name="Rectangle 5">
            <a:extLst>
              <a:ext uri="{FF2B5EF4-FFF2-40B4-BE49-F238E27FC236}">
                <a16:creationId xmlns:a16="http://schemas.microsoft.com/office/drawing/2014/main" id="{E4FA9E36-539A-4300-A96C-906CD617B78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38598" name="Rectangle 6">
            <a:extLst>
              <a:ext uri="{FF2B5EF4-FFF2-40B4-BE49-F238E27FC236}">
                <a16:creationId xmlns:a16="http://schemas.microsoft.com/office/drawing/2014/main" id="{3C719114-7E4C-4920-AD04-0D1B7FEA010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8599" name="Rectangle 7">
            <a:extLst>
              <a:ext uri="{FF2B5EF4-FFF2-40B4-BE49-F238E27FC236}">
                <a16:creationId xmlns:a16="http://schemas.microsoft.com/office/drawing/2014/main" id="{BF92D96A-A8F8-46A6-B335-7F668FC1682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56645E0-A837-448D-9F7E-7020ECEE839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幻灯片图像占位符 1">
            <a:extLst>
              <a:ext uri="{FF2B5EF4-FFF2-40B4-BE49-F238E27FC236}">
                <a16:creationId xmlns:a16="http://schemas.microsoft.com/office/drawing/2014/main" id="{69130B19-9DB4-4158-94FF-D40C563AC56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71" name="备注占位符 2">
            <a:extLst>
              <a:ext uri="{FF2B5EF4-FFF2-40B4-BE49-F238E27FC236}">
                <a16:creationId xmlns:a16="http://schemas.microsoft.com/office/drawing/2014/main" id="{5B232F63-F127-4D7E-846F-623ED7BD322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en-US" altLang="zh-CN" dirty="0"/>
              <a:t>sun</a:t>
            </a:r>
            <a:r>
              <a:rPr lang="zh-CN" altLang="en-US" dirty="0"/>
              <a:t>公司被</a:t>
            </a:r>
            <a:r>
              <a:rPr lang="en-US" altLang="zh-CN" dirty="0"/>
              <a:t>oracle</a:t>
            </a:r>
            <a:r>
              <a:rPr lang="zh-CN" altLang="en-US" dirty="0"/>
              <a:t>收购后，推出了</a:t>
            </a:r>
            <a:r>
              <a:rPr lang="en-US" altLang="zh-CN" dirty="0"/>
              <a:t>JavaFX</a:t>
            </a:r>
            <a:r>
              <a:rPr lang="zh-CN" altLang="en-US" dirty="0"/>
              <a:t>，以便与</a:t>
            </a:r>
            <a:r>
              <a:rPr lang="en-US" altLang="zh-CN" dirty="0"/>
              <a:t>Flash</a:t>
            </a:r>
            <a:r>
              <a:rPr lang="zh-CN" altLang="en-US" dirty="0"/>
              <a:t>和</a:t>
            </a:r>
            <a:r>
              <a:rPr lang="en-US" altLang="zh-CN" dirty="0"/>
              <a:t>Silverlight</a:t>
            </a:r>
            <a:r>
              <a:rPr lang="zh-CN" altLang="en-US" dirty="0"/>
              <a:t>竞争</a:t>
            </a:r>
            <a:r>
              <a:rPr lang="en-US" altLang="zh-CN" dirty="0"/>
              <a:t>RIA</a:t>
            </a:r>
            <a:r>
              <a:rPr lang="zh-CN" altLang="en-US" dirty="0"/>
              <a:t> </a:t>
            </a:r>
            <a:r>
              <a:rPr lang="en-US" altLang="zh-CN" dirty="0"/>
              <a:t>(Rich Internet Application)</a:t>
            </a:r>
          </a:p>
          <a:p>
            <a:pPr marL="228600" indent="-228600"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嵌入浏览器中的代码示例：</a:t>
            </a:r>
            <a:r>
              <a:rPr lang="en-US" altLang="zh-CN" dirty="0"/>
              <a:t>https://</a:t>
            </a:r>
            <a:r>
              <a:rPr lang="en-US" altLang="zh-CN" dirty="0" err="1"/>
              <a:t>blog.csdn.net</a:t>
            </a:r>
            <a:r>
              <a:rPr lang="en-US" altLang="zh-CN" dirty="0"/>
              <a:t>/redzealot2007/article/details/70800325</a:t>
            </a:r>
            <a:endParaRPr lang="zh-CN" altLang="en-US" dirty="0"/>
          </a:p>
          <a:p>
            <a:pPr>
              <a:defRPr/>
            </a:pPr>
            <a:endParaRPr lang="zh-CN" altLang="en-US" b="1" dirty="0"/>
          </a:p>
        </p:txBody>
      </p:sp>
      <p:sp>
        <p:nvSpPr>
          <p:cNvPr id="7172" name="灯片编号占位符 3">
            <a:extLst>
              <a:ext uri="{FF2B5EF4-FFF2-40B4-BE49-F238E27FC236}">
                <a16:creationId xmlns:a16="http://schemas.microsoft.com/office/drawing/2014/main" id="{0EEF312B-14BB-4BEA-B761-D6399ACECCF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34BF95B-7DA4-4CAD-B434-E377D3C1FD7C}" type="slidenum">
              <a:rPr lang="en-US" altLang="zh-CN" sz="1200" b="0" smtClean="0">
                <a:latin typeface="Arial" panose="020B0604020202020204" pitchFamily="34" charset="0"/>
              </a:rPr>
              <a:pPr/>
              <a:t>1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幻灯片图像占位符 1">
            <a:extLst>
              <a:ext uri="{FF2B5EF4-FFF2-40B4-BE49-F238E27FC236}">
                <a16:creationId xmlns:a16="http://schemas.microsoft.com/office/drawing/2014/main" id="{B440127B-2504-4AFA-8396-198B2BC659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FB37B28-34F7-4544-B468-CAA57D6144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en-US" altLang="zh-CN"/>
              <a:t>JavaFX</a:t>
            </a:r>
            <a:r>
              <a:rPr lang="zh-CN" altLang="en-US"/>
              <a:t>的配置方法：</a:t>
            </a:r>
            <a:endParaRPr lang="en-US" altLang="zh-CN"/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旧版本的</a:t>
            </a:r>
            <a:r>
              <a:rPr lang="en-US" altLang="zh-CN"/>
              <a:t>JDK</a:t>
            </a:r>
            <a:r>
              <a:rPr lang="zh-CN" altLang="en-US"/>
              <a:t>中继承</a:t>
            </a:r>
            <a:r>
              <a:rPr lang="en-US" altLang="zh-CN"/>
              <a:t>JavaFX</a:t>
            </a:r>
            <a:r>
              <a:rPr lang="zh-CN" altLang="en-US"/>
              <a:t>，配置方法简单</a:t>
            </a:r>
            <a:endParaRPr lang="en-US" altLang="zh-CN"/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最新的</a:t>
            </a:r>
            <a:r>
              <a:rPr lang="en-US" altLang="zh-CN"/>
              <a:t>JavaFX</a:t>
            </a:r>
            <a:r>
              <a:rPr lang="zh-CN" altLang="en-US"/>
              <a:t>已经开源且独立于</a:t>
            </a:r>
            <a:r>
              <a:rPr lang="en-US" altLang="zh-CN"/>
              <a:t>JDK</a:t>
            </a:r>
            <a:r>
              <a:rPr lang="zh-CN" altLang="en-US"/>
              <a:t>，因此需要单独下载和配置，可参考</a:t>
            </a:r>
            <a:r>
              <a:rPr lang="en-US" altLang="zh-CN"/>
              <a:t>JavaFX</a:t>
            </a:r>
            <a:r>
              <a:rPr lang="zh-CN" altLang="en-US"/>
              <a:t>官方文档</a:t>
            </a:r>
            <a:endParaRPr lang="en-US" altLang="zh-CN"/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最新的</a:t>
            </a:r>
            <a:r>
              <a:rPr lang="en-US" altLang="zh-CN"/>
              <a:t>JavaFX</a:t>
            </a:r>
            <a:r>
              <a:rPr lang="zh-CN" altLang="en-US"/>
              <a:t>的一种简单配置方法：下载</a:t>
            </a:r>
            <a:r>
              <a:rPr lang="en-US" altLang="zh-CN"/>
              <a:t>JavaFX</a:t>
            </a:r>
            <a:r>
              <a:rPr lang="zh-CN" altLang="en-US"/>
              <a:t>后，在</a:t>
            </a:r>
            <a:r>
              <a:rPr lang="en-US" altLang="zh-CN"/>
              <a:t>Eclipse</a:t>
            </a:r>
            <a:r>
              <a:rPr lang="zh-CN" altLang="en-US"/>
              <a:t>中通过</a:t>
            </a:r>
            <a:r>
              <a:rPr lang="en-US" altLang="zh-CN"/>
              <a:t>buildPath</a:t>
            </a:r>
            <a:r>
              <a:rPr lang="zh-CN" altLang="en-US"/>
              <a:t>添加</a:t>
            </a:r>
            <a:r>
              <a:rPr lang="en-US" altLang="zh-CN"/>
              <a:t>Jar</a:t>
            </a:r>
            <a:r>
              <a:rPr lang="zh-CN" altLang="en-US"/>
              <a:t>文件</a:t>
            </a:r>
            <a:endParaRPr lang="en-US" altLang="zh-CN"/>
          </a:p>
        </p:txBody>
      </p:sp>
      <p:sp>
        <p:nvSpPr>
          <p:cNvPr id="26628" name="灯片编号占位符 3">
            <a:extLst>
              <a:ext uri="{FF2B5EF4-FFF2-40B4-BE49-F238E27FC236}">
                <a16:creationId xmlns:a16="http://schemas.microsoft.com/office/drawing/2014/main" id="{016ECC19-CD31-4F6E-94AE-321B4A18E2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E88F0E57-0CB9-44F4-AA76-D5BC34EF8E99}" type="slidenum">
              <a:rPr lang="en-US" altLang="zh-CN" sz="1200" b="0" smtClean="0">
                <a:latin typeface="Arial" panose="020B0604020202020204" pitchFamily="34" charset="0"/>
              </a:rPr>
              <a:pPr/>
              <a:t>13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幻灯片图像占位符 1">
            <a:extLst>
              <a:ext uri="{FF2B5EF4-FFF2-40B4-BE49-F238E27FC236}">
                <a16:creationId xmlns:a16="http://schemas.microsoft.com/office/drawing/2014/main" id="{0BF1ACC1-96F8-4454-AC14-B9A8B96A5C1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2605746-BDD2-4352-8786-9157FA2D3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en-US" altLang="zh-CN"/>
              <a:t>JavaFX</a:t>
            </a:r>
            <a:r>
              <a:rPr lang="zh-CN" altLang="en-US"/>
              <a:t>程序的启动方式：</a:t>
            </a:r>
            <a:endParaRPr lang="en-US" altLang="zh-CN"/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不写</a:t>
            </a:r>
            <a:r>
              <a:rPr lang="en-US" altLang="zh-CN"/>
              <a:t>main</a:t>
            </a:r>
            <a:r>
              <a:rPr lang="zh-CN" altLang="en-US"/>
              <a:t>函数，</a:t>
            </a: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而是直接运行</a:t>
            </a:r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JavaFX</a:t>
            </a: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程序，此时</a:t>
            </a:r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JVM</a:t>
            </a: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会自动调用</a:t>
            </a:r>
            <a:r>
              <a:rPr lang="en-US" altLang="zh-CN">
                <a:solidFill>
                  <a:srgbClr val="FF0000"/>
                </a:solidFill>
                <a:cs typeface="Times New Roman" panose="02020603050405020304" pitchFamily="18" charset="0"/>
              </a:rPr>
              <a:t>Application.launch</a:t>
            </a:r>
            <a:r>
              <a:rPr lang="zh-CN" altLang="en-US">
                <a:solidFill>
                  <a:srgbClr val="FF0000"/>
                </a:solidFill>
                <a:cs typeface="Times New Roman" panose="02020603050405020304" pitchFamily="18" charset="0"/>
              </a:rPr>
              <a:t>方法来运行程序。</a:t>
            </a:r>
            <a:endParaRPr lang="en-US" altLang="zh-CN">
              <a:solidFill>
                <a:srgbClr val="FF0000"/>
              </a:solidFill>
              <a:cs typeface="Times New Roman" panose="02020603050405020304" pitchFamily="18" charset="0"/>
            </a:endParaRPr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从命令行运行</a:t>
            </a:r>
            <a:r>
              <a:rPr lang="en-US" altLang="zh-CN"/>
              <a:t>JavaFX</a:t>
            </a:r>
            <a:r>
              <a:rPr lang="zh-CN" altLang="en-US"/>
              <a:t>程序时，主方法</a:t>
            </a:r>
            <a:r>
              <a:rPr lang="en-US" altLang="zh-CN"/>
              <a:t>main</a:t>
            </a:r>
            <a:r>
              <a:rPr lang="zh-CN" altLang="en-US"/>
              <a:t>不是必须的。</a:t>
            </a:r>
            <a:endParaRPr lang="en-US" altLang="zh-CN"/>
          </a:p>
          <a:p>
            <a:pPr marL="228600" indent="-228600">
              <a:buFont typeface="Wingdings" panose="05000000000000000000" pitchFamily="2" charset="2"/>
              <a:buAutoNum type="arabicPeriod"/>
              <a:defRPr/>
            </a:pPr>
            <a:r>
              <a:rPr lang="zh-CN" altLang="en-US"/>
              <a:t>如果通过</a:t>
            </a:r>
            <a:r>
              <a:rPr lang="en-US" altLang="zh-CN"/>
              <a:t>main</a:t>
            </a:r>
            <a:r>
              <a:rPr lang="zh-CN" altLang="en-US"/>
              <a:t>函数来运行</a:t>
            </a:r>
            <a:r>
              <a:rPr lang="en-US" altLang="zh-CN"/>
              <a:t>JavaFX</a:t>
            </a:r>
            <a:r>
              <a:rPr lang="zh-CN" altLang="en-US"/>
              <a:t>程序，则最新的</a:t>
            </a:r>
            <a:r>
              <a:rPr lang="en-US" altLang="zh-CN"/>
              <a:t>JavaFX</a:t>
            </a:r>
            <a:r>
              <a:rPr lang="zh-CN" altLang="en-US"/>
              <a:t>要求两者位于不同的类中。</a:t>
            </a:r>
            <a:endParaRPr lang="en-US" altLang="zh-CN"/>
          </a:p>
          <a:p>
            <a:pPr>
              <a:buFont typeface="Wingdings" panose="05000000000000000000" pitchFamily="2" charset="2"/>
              <a:buNone/>
              <a:defRPr/>
            </a:pPr>
            <a:r>
              <a:rPr lang="zh-CN" altLang="en-US"/>
              <a:t>参考：</a:t>
            </a:r>
            <a:r>
              <a:rPr lang="en-US" altLang="zh-CN"/>
              <a:t>https://blog.csdn.net/qq_40059532/article/details/103284500</a:t>
            </a:r>
            <a:endParaRPr lang="zh-CN" altLang="en-US"/>
          </a:p>
        </p:txBody>
      </p:sp>
      <p:sp>
        <p:nvSpPr>
          <p:cNvPr id="28676" name="灯片编号占位符 3">
            <a:extLst>
              <a:ext uri="{FF2B5EF4-FFF2-40B4-BE49-F238E27FC236}">
                <a16:creationId xmlns:a16="http://schemas.microsoft.com/office/drawing/2014/main" id="{1AB5FA0F-6F81-48F1-9090-04BE25D22CE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1778916-43B0-486B-B765-6BC81B999632}" type="slidenum">
              <a:rPr lang="en-US" altLang="zh-CN" sz="1200" b="0" smtClean="0">
                <a:latin typeface="Arial" panose="020B0604020202020204" pitchFamily="34" charset="0"/>
              </a:rPr>
              <a:pPr/>
              <a:t>14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C692542-9CB0-834A-8C16-91CEE07A563B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3322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925F8EA1-E9C8-47FA-BDDC-A54842CB17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7799B1A6-2B25-4D8F-864E-0CBD68F62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 b="1"/>
              <a:t>模块</a:t>
            </a:r>
            <a:r>
              <a:rPr lang="zh-CN" altLang="en-US"/>
              <a:t>是包的容器</a:t>
            </a:r>
            <a:endParaRPr lang="en-US" altLang="zh-CN"/>
          </a:p>
          <a:p>
            <a:r>
              <a:rPr lang="zh-CN" altLang="en-US"/>
              <a:t>使用模块的关键字：</a:t>
            </a:r>
            <a:r>
              <a:rPr lang="en-US" altLang="zh-CN"/>
              <a:t>requires</a:t>
            </a:r>
          </a:p>
          <a:p>
            <a:r>
              <a:rPr lang="en-US" altLang="zh-CN"/>
              <a:t>JDK</a:t>
            </a:r>
            <a:r>
              <a:rPr lang="zh-CN" altLang="en-US"/>
              <a:t>已经模块化，从而生成一个</a:t>
            </a:r>
            <a:r>
              <a:rPr lang="en-US" altLang="zh-CN"/>
              <a:t>JAR</a:t>
            </a:r>
            <a:r>
              <a:rPr lang="zh-CN" altLang="en-US"/>
              <a:t>不再需要打包全部</a:t>
            </a:r>
            <a:r>
              <a:rPr lang="en-US" altLang="zh-CN"/>
              <a:t>JDK</a:t>
            </a:r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2DBA4ACF-7F9A-4B99-961B-BB065C3602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77A4C30-B33E-4189-B0E2-F15518FA2015}" type="slidenum">
              <a:rPr lang="en-US" altLang="zh-CN" sz="1200" b="0" smtClean="0">
                <a:latin typeface="Arial" panose="020B0604020202020204" pitchFamily="34" charset="0"/>
              </a:rPr>
              <a:pPr/>
              <a:t>2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925F8EA1-E9C8-47FA-BDDC-A54842CB17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7799B1A6-2B25-4D8F-864E-0CBD68F62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indent="0">
              <a:buFont typeface="Wingdings" panose="05000000000000000000" pitchFamily="2" charset="2"/>
              <a:buNone/>
            </a:pPr>
            <a:r>
              <a:rPr lang="en-US" altLang="zh-CN"/>
              <a:t>from</a:t>
            </a:r>
            <a:r>
              <a:rPr lang="zh-CN" altLang="en-US"/>
              <a:t>中文官网：</a:t>
            </a:r>
            <a:r>
              <a:rPr lang="en-US" altLang="zh-CN"/>
              <a:t>https://openjfx.cn/javadoc/17/overview-tree.html</a:t>
            </a:r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2DBA4ACF-7F9A-4B99-961B-BB065C3602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77A4C30-B33E-4189-B0E2-F15518FA2015}" type="slidenum">
              <a:rPr lang="en-US" altLang="zh-CN" sz="1200" b="0" smtClean="0">
                <a:latin typeface="Arial" panose="020B0604020202020204" pitchFamily="34" charset="0"/>
              </a:rPr>
              <a:pPr/>
              <a:t>3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64568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幻灯片图像占位符 1">
            <a:extLst>
              <a:ext uri="{FF2B5EF4-FFF2-40B4-BE49-F238E27FC236}">
                <a16:creationId xmlns:a16="http://schemas.microsoft.com/office/drawing/2014/main" id="{925F8EA1-E9C8-47FA-BDDC-A54842CB17A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219" name="备注占位符 2">
            <a:extLst>
              <a:ext uri="{FF2B5EF4-FFF2-40B4-BE49-F238E27FC236}">
                <a16:creationId xmlns:a16="http://schemas.microsoft.com/office/drawing/2014/main" id="{7799B1A6-2B25-4D8F-864E-0CBD68F62B6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9220" name="灯片编号占位符 3">
            <a:extLst>
              <a:ext uri="{FF2B5EF4-FFF2-40B4-BE49-F238E27FC236}">
                <a16:creationId xmlns:a16="http://schemas.microsoft.com/office/drawing/2014/main" id="{2DBA4ACF-7F9A-4B99-961B-BB065C36028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D77A4C30-B33E-4189-B0E2-F15518FA2015}" type="slidenum">
              <a:rPr lang="en-US" altLang="zh-CN" sz="1200" b="0" smtClean="0">
                <a:latin typeface="Arial" panose="020B0604020202020204" pitchFamily="34" charset="0"/>
              </a:rPr>
              <a:pPr/>
              <a:t>4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9117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幻灯片图像占位符 1">
            <a:extLst>
              <a:ext uri="{FF2B5EF4-FFF2-40B4-BE49-F238E27FC236}">
                <a16:creationId xmlns:a16="http://schemas.microsoft.com/office/drawing/2014/main" id="{26EE05DF-B232-48AE-8E9C-0626BB24CAF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7" name="备注占位符 2">
            <a:extLst>
              <a:ext uri="{FF2B5EF4-FFF2-40B4-BE49-F238E27FC236}">
                <a16:creationId xmlns:a16="http://schemas.microsoft.com/office/drawing/2014/main" id="{FD7A2EA7-A15E-47DA-989E-FFEF504FACD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en-US" altLang="zh-CN"/>
              <a:t>Application</a:t>
            </a:r>
            <a:r>
              <a:rPr lang="zh-CN" altLang="en-US"/>
              <a:t>类、</a:t>
            </a:r>
            <a:r>
              <a:rPr lang="en-US" altLang="zh-CN"/>
              <a:t>Stage</a:t>
            </a:r>
            <a:r>
              <a:rPr lang="zh-CN" altLang="en-US"/>
              <a:t>类、</a:t>
            </a:r>
            <a:r>
              <a:rPr lang="en-US" altLang="zh-CN"/>
              <a:t>Scene</a:t>
            </a:r>
            <a:r>
              <a:rPr lang="zh-CN" altLang="en-US"/>
              <a:t>类会在第</a:t>
            </a:r>
            <a:r>
              <a:rPr lang="en-US" altLang="zh-CN"/>
              <a:t>3</a:t>
            </a:r>
            <a:r>
              <a:rPr lang="zh-CN" altLang="en-US"/>
              <a:t>节</a:t>
            </a:r>
            <a:r>
              <a:rPr lang="en-US" altLang="zh-CN"/>
              <a:t>JavaFX</a:t>
            </a:r>
            <a:r>
              <a:rPr lang="zh-CN" altLang="en-US"/>
              <a:t>程序结构中讲解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en-US" altLang="zh-CN"/>
              <a:t>Node</a:t>
            </a:r>
            <a:r>
              <a:rPr lang="zh-CN" altLang="en-US"/>
              <a:t>类为</a:t>
            </a:r>
            <a:r>
              <a:rPr lang="en-US" altLang="zh-CN"/>
              <a:t>JavaFX</a:t>
            </a:r>
            <a:r>
              <a:rPr lang="zh-CN" altLang="en-US"/>
              <a:t>界面元素的顶层父类</a:t>
            </a:r>
            <a:endParaRPr lang="en-US" altLang="zh-CN"/>
          </a:p>
          <a:p>
            <a:pPr marL="171450" indent="-171450">
              <a:buFont typeface="Wingdings" panose="05000000000000000000" pitchFamily="2" charset="2"/>
              <a:buChar char="Ø"/>
              <a:defRPr/>
            </a:pPr>
            <a:r>
              <a:rPr lang="en-US" altLang="zh-CN"/>
              <a:t>Node</a:t>
            </a:r>
            <a:r>
              <a:rPr lang="zh-CN" altLang="en-US"/>
              <a:t>的另外两套子类</a:t>
            </a:r>
            <a:r>
              <a:rPr lang="en-US" altLang="zh-CN"/>
              <a:t>——</a:t>
            </a:r>
            <a:r>
              <a:rPr lang="zh-CN" altLang="en-US"/>
              <a:t>面板类和控件类见下页</a:t>
            </a:r>
          </a:p>
        </p:txBody>
      </p:sp>
      <p:sp>
        <p:nvSpPr>
          <p:cNvPr id="11268" name="灯片编号占位符 3">
            <a:extLst>
              <a:ext uri="{FF2B5EF4-FFF2-40B4-BE49-F238E27FC236}">
                <a16:creationId xmlns:a16="http://schemas.microsoft.com/office/drawing/2014/main" id="{1E48B6DB-397F-4387-9C46-56927B64EF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56346E9B-F81B-45B9-828C-B5244FA6D771}" type="slidenum">
              <a:rPr lang="en-US" altLang="zh-CN" sz="1200" b="0" smtClean="0">
                <a:latin typeface="Arial" panose="020B0604020202020204" pitchFamily="34" charset="0"/>
              </a:rPr>
              <a:pPr/>
              <a:t>5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>
            <a:extLst>
              <a:ext uri="{FF2B5EF4-FFF2-40B4-BE49-F238E27FC236}">
                <a16:creationId xmlns:a16="http://schemas.microsoft.com/office/drawing/2014/main" id="{56E7D2DB-7D9B-4B1C-A340-C8E5672DD8A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315" name="备注占位符 2">
            <a:extLst>
              <a:ext uri="{FF2B5EF4-FFF2-40B4-BE49-F238E27FC236}">
                <a16:creationId xmlns:a16="http://schemas.microsoft.com/office/drawing/2014/main" id="{FE65365B-4DA9-4914-AE65-23EECAE0A7E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 b="1"/>
          </a:p>
        </p:txBody>
      </p:sp>
      <p:sp>
        <p:nvSpPr>
          <p:cNvPr id="13316" name="灯片编号占位符 3">
            <a:extLst>
              <a:ext uri="{FF2B5EF4-FFF2-40B4-BE49-F238E27FC236}">
                <a16:creationId xmlns:a16="http://schemas.microsoft.com/office/drawing/2014/main" id="{46A760FF-74AD-4ED3-97E9-577847642C57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6672851B-CA89-4ABE-96B0-8F3EA688383A}" type="slidenum">
              <a:rPr lang="en-US" altLang="zh-CN" sz="1200" b="0" smtClean="0">
                <a:latin typeface="Arial" panose="020B0604020202020204" pitchFamily="34" charset="0"/>
              </a:rPr>
              <a:pPr/>
              <a:t>6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幻灯片图像占位符 1">
            <a:extLst>
              <a:ext uri="{FF2B5EF4-FFF2-40B4-BE49-F238E27FC236}">
                <a16:creationId xmlns:a16="http://schemas.microsoft.com/office/drawing/2014/main" id="{5DD39192-69D7-4039-ACE0-3F559262523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1" name="备注占位符 2">
            <a:extLst>
              <a:ext uri="{FF2B5EF4-FFF2-40B4-BE49-F238E27FC236}">
                <a16:creationId xmlns:a16="http://schemas.microsoft.com/office/drawing/2014/main" id="{91BA1977-29F3-4D25-8313-A24D9E79A34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7412" name="灯片编号占位符 3">
            <a:extLst>
              <a:ext uri="{FF2B5EF4-FFF2-40B4-BE49-F238E27FC236}">
                <a16:creationId xmlns:a16="http://schemas.microsoft.com/office/drawing/2014/main" id="{78109EA3-CB4A-424C-A300-626B5B2EDC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F452C488-1ECD-4978-91B7-CF99BB1DD141}" type="slidenum">
              <a:rPr lang="en-US" altLang="zh-CN" sz="1200" b="0" smtClean="0">
                <a:latin typeface="Arial" panose="020B0604020202020204" pitchFamily="34" charset="0"/>
              </a:rPr>
              <a:pPr/>
              <a:t>7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幻灯片图像占位符 1">
            <a:extLst>
              <a:ext uri="{FF2B5EF4-FFF2-40B4-BE49-F238E27FC236}">
                <a16:creationId xmlns:a16="http://schemas.microsoft.com/office/drawing/2014/main" id="{12440E48-71A4-4191-91B6-581A2E5E7BE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9" name="备注占位符 2">
            <a:extLst>
              <a:ext uri="{FF2B5EF4-FFF2-40B4-BE49-F238E27FC236}">
                <a16:creationId xmlns:a16="http://schemas.microsoft.com/office/drawing/2014/main" id="{FB9C8BBA-55FD-41E0-99BC-D70AE9FB57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舞台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Stage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借用剧院的术语，功能类比于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JFrame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；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scene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类比于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JFrame</a:t>
            </a:r>
            <a:r>
              <a:rPr lang="zh-CN" altLang="en-US">
                <a:latin typeface="隶书" panose="02010509060101010101" pitchFamily="49" charset="-122"/>
                <a:ea typeface="隶书" panose="02010509060101010101" pitchFamily="49" charset="-122"/>
              </a:rPr>
              <a:t>的</a:t>
            </a:r>
            <a:r>
              <a:rPr lang="en-US" altLang="zh-CN">
                <a:latin typeface="隶书" panose="02010509060101010101" pitchFamily="49" charset="-122"/>
                <a:ea typeface="隶书" panose="02010509060101010101" pitchFamily="49" charset="-122"/>
              </a:rPr>
              <a:t>contenPane</a:t>
            </a:r>
            <a:endParaRPr lang="zh-CN" altLang="en-US"/>
          </a:p>
        </p:txBody>
      </p:sp>
      <p:sp>
        <p:nvSpPr>
          <p:cNvPr id="19460" name="灯片编号占位符 3">
            <a:extLst>
              <a:ext uri="{FF2B5EF4-FFF2-40B4-BE49-F238E27FC236}">
                <a16:creationId xmlns:a16="http://schemas.microsoft.com/office/drawing/2014/main" id="{8883FEE4-51FB-4ACC-8572-BA9D7BCD72C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C71FB350-35D4-41FC-8144-B4EF04AC655A}" type="slidenum">
              <a:rPr lang="en-US" altLang="zh-CN" sz="1200" b="0" smtClean="0">
                <a:latin typeface="Arial" panose="020B0604020202020204" pitchFamily="34" charset="0"/>
              </a:rPr>
              <a:pPr/>
              <a:t>8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幻灯片图像占位符 1">
            <a:extLst>
              <a:ext uri="{FF2B5EF4-FFF2-40B4-BE49-F238E27FC236}">
                <a16:creationId xmlns:a16="http://schemas.microsoft.com/office/drawing/2014/main" id="{614BB370-6122-4977-904C-4D84962A252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备注占位符 2">
            <a:extLst>
              <a:ext uri="{FF2B5EF4-FFF2-40B4-BE49-F238E27FC236}">
                <a16:creationId xmlns:a16="http://schemas.microsoft.com/office/drawing/2014/main" id="{4ECF7B5D-B1DF-4A93-BBC8-929206292A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1508" name="灯片编号占位符 3">
            <a:extLst>
              <a:ext uri="{FF2B5EF4-FFF2-40B4-BE49-F238E27FC236}">
                <a16:creationId xmlns:a16="http://schemas.microsoft.com/office/drawing/2014/main" id="{735F0918-645C-4588-873E-87E34DFA21C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fld id="{BBD1CFAD-7F5C-4088-AAF6-6426306EAC9D}" type="slidenum">
              <a:rPr lang="en-US" altLang="zh-CN" sz="1200" b="0" smtClean="0">
                <a:latin typeface="Arial" panose="020B0604020202020204" pitchFamily="34" charset="0"/>
              </a:rPr>
              <a:pPr/>
              <a:t>9</a:t>
            </a:fld>
            <a:endParaRPr lang="en-US" altLang="zh-CN" sz="1200" b="0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5672A5-04AB-4F13-8198-050938CD7F9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AB2F853-4A43-447C-9193-BA98E7E1687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773A5D4-96A6-4262-8909-8FBF312ECC6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69DC6E-3224-4D6A-9B6A-F37CAAA5404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38853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F6F094-DA9D-49B3-A90C-3C667F2837A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8980360-162D-408E-88C2-A576AFB6587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AD65D58-CD04-443C-B731-096699DF3A3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3000F4-1678-4E7E-9F58-FFD984EFCB6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34122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904D7BE-2E0E-4EA1-B155-D2132FED08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E47A8977-A456-4F86-9F13-605BCC3984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F865DF3-8462-40EC-A634-B94547F58ED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C7DA7F-145A-4620-B733-2D7C02066C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531211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53914E-2714-4F9A-A138-E74CBA90B8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B51A4EF-068A-45F4-B26D-8DA4C8DB72A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D0961D-6910-4C03-9EC1-64F924D9E4D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C97D69-C564-4C81-B0DE-C1C0FF20DB5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58138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16BEBAD-46EE-4E6C-970D-3D6154D20D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B4AF1A-FF91-4A6A-920E-BCF3E27A313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FB3CBD0-7AD9-49A6-BD9A-B76C4F3C40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EED46D-5EAE-470A-8023-03E4D3E9A87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56774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B87E22-956A-40A5-B9F4-D6A20392A59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BA7091D-BCC2-41F8-83F1-9E1BBFF4B53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26CFEEC-A809-43E5-A8E3-AE59AB01B74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9F7E53-7515-4A4F-AE09-EF48EE3306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02886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88E0AC-D6A6-49A0-B6F9-3317A305BA8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3F53F08-A02C-4C13-A43B-4095B061E7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FB816F-F475-43E6-8CA2-00655D61B06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00981-1A44-4982-B965-C7744CE1D9B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577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61BB3C9-0EB1-4C86-9F2F-598816D88D9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A177921-286E-4E49-A0CB-C0C7365468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AB38F80B-3041-45FA-B14E-0A16AB55DB4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81852D-26A6-479A-B860-3CE4D496C3B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11186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FBFE507D-66DB-4097-B998-9D2D19EFC45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40D9A68-C8BF-45C6-ACB8-C3CA7050DF3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403FC5B4-1DD9-48D3-8186-5752AE5C53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D3909F-D4C8-4002-BFD0-C31B30FF542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97923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E37B1986-6D3E-485E-89BE-04C00AA09F5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02E57C3D-7A82-41DD-B3C7-8BA3BDD120D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AD619D7-8E61-4FB9-9ADC-75C75AD1A7E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AF6918B-C797-4AF1-8CD0-ABBC6B5F277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00105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C9D595-1A08-4206-AD58-F0B65492A47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E738461-3B76-4DD1-9B1D-8CD47F0350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47A054-CFE7-41C4-898A-8D10D7565F5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E4CA83-E54B-4497-A963-3C3EB28233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03902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3E662CF-B3F6-49E1-8BCB-1F12607DFC8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4E2E41F-7895-4CD1-8E93-9828135050E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8A303F0-C609-4089-BF63-852AC6A4C2A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AC698B-4537-4503-9C0D-94D5641820B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113318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79EEC2C-177B-4B00-9BCC-D0B4404DB1E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28B260D2-ACB1-4650-B4F1-755D4B75A29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269316" name="Rectangle 4">
            <a:extLst>
              <a:ext uri="{FF2B5EF4-FFF2-40B4-BE49-F238E27FC236}">
                <a16:creationId xmlns:a16="http://schemas.microsoft.com/office/drawing/2014/main" id="{2421691F-8542-44D9-BDA3-6EC6625554B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9317" name="Rectangle 5">
            <a:extLst>
              <a:ext uri="{FF2B5EF4-FFF2-40B4-BE49-F238E27FC236}">
                <a16:creationId xmlns:a16="http://schemas.microsoft.com/office/drawing/2014/main" id="{3DF7A15B-7479-48BA-954E-F26FE51BA38B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9318" name="Rectangle 6">
            <a:extLst>
              <a:ext uri="{FF2B5EF4-FFF2-40B4-BE49-F238E27FC236}">
                <a16:creationId xmlns:a16="http://schemas.microsoft.com/office/drawing/2014/main" id="{6EAD4609-48D7-4B4A-ABDA-4962355E9322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0">
                <a:latin typeface="+mn-lt"/>
              </a:defRPr>
            </a:lvl1pPr>
          </a:lstStyle>
          <a:p>
            <a:pPr>
              <a:defRPr/>
            </a:pPr>
            <a:fld id="{D4F219F6-FA6E-410D-BA4F-B4B0922D58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jfx.cn/javadoc/17/javafx.media/javafx/scene/media/MediaView.html" TargetMode="External"/><Relationship Id="rId13" Type="http://schemas.openxmlformats.org/officeDocument/2006/relationships/hyperlink" Target="https://openjfx.cn/javadoc/17/javafx.web/module-summary.html" TargetMode="External"/><Relationship Id="rId3" Type="http://schemas.openxmlformats.org/officeDocument/2006/relationships/hyperlink" Target="https://openjfx.cn/javadoc/17/javafx.base/module-summary.html" TargetMode="External"/><Relationship Id="rId7" Type="http://schemas.openxmlformats.org/officeDocument/2006/relationships/hyperlink" Target="https://openjfx.cn/javadoc/17/javafx.media/module-summary.html" TargetMode="External"/><Relationship Id="rId12" Type="http://schemas.openxmlformats.org/officeDocument/2006/relationships/hyperlink" Target="https://openjfx.cn/javadoc/17/javafx.swing/javafx/embed/swing/JFXPane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jfx.cn/javadoc/17/javafx.graphics/module-summary.html" TargetMode="External"/><Relationship Id="rId11" Type="http://schemas.openxmlformats.org/officeDocument/2006/relationships/hyperlink" Target="https://openjfx.cn/javadoc/17/javafx.swing/javafx/embed/swing/SwingNode.html" TargetMode="External"/><Relationship Id="rId5" Type="http://schemas.openxmlformats.org/officeDocument/2006/relationships/hyperlink" Target="https://openjfx.cn/javadoc/17/javafx.fxml/module-summary.html" TargetMode="External"/><Relationship Id="rId10" Type="http://schemas.openxmlformats.org/officeDocument/2006/relationships/hyperlink" Target="https://openjfx.cn/javadoc/17/javafx.swing/module-summary.html" TargetMode="External"/><Relationship Id="rId4" Type="http://schemas.openxmlformats.org/officeDocument/2006/relationships/hyperlink" Target="https://openjfx.cn/javadoc/17/javafx.controls/module-summary.html" TargetMode="External"/><Relationship Id="rId9" Type="http://schemas.openxmlformats.org/officeDocument/2006/relationships/hyperlink" Target="https://openjfx.cn/javadoc/17/javafx.media/javafx/scene/media/MediaPlayer.html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openjfx.cn/javadoc/17/javafx.graphics/javafx/application/package-tree.html" TargetMode="External"/><Relationship Id="rId13" Type="http://schemas.openxmlformats.org/officeDocument/2006/relationships/hyperlink" Target="https://openjfx.cn/javadoc/17/javafx.controls/javafx/scene/control/package-tree.html" TargetMode="External"/><Relationship Id="rId18" Type="http://schemas.openxmlformats.org/officeDocument/2006/relationships/hyperlink" Target="https://openjfx.cn/javadoc/17/javafx.graphics/javafx/scene/paint/package-tree.html" TargetMode="External"/><Relationship Id="rId3" Type="http://schemas.openxmlformats.org/officeDocument/2006/relationships/hyperlink" Target="https://openjfx.cn/javadoc/17/javafx.graphics/javafx/animation/package-tree.html" TargetMode="External"/><Relationship Id="rId7" Type="http://schemas.openxmlformats.org/officeDocument/2006/relationships/hyperlink" Target="https://openjfx.cn/javadoc/17/javafx.web/javafx/scene/web/package-tree.html" TargetMode="External"/><Relationship Id="rId12" Type="http://schemas.openxmlformats.org/officeDocument/2006/relationships/hyperlink" Target="https://openjfx.cn/javadoc/17/javafx.graphics/javafx/scene/layout/package-tree.html" TargetMode="External"/><Relationship Id="rId17" Type="http://schemas.openxmlformats.org/officeDocument/2006/relationships/hyperlink" Target="https://openjfx.cn/javadoc/17/javafx.graphics/javafx/scene/shape/package-tree.html" TargetMode="External"/><Relationship Id="rId2" Type="http://schemas.openxmlformats.org/officeDocument/2006/relationships/notesSlide" Target="../notesSlides/notesSlide3.xml"/><Relationship Id="rId16" Type="http://schemas.openxmlformats.org/officeDocument/2006/relationships/hyperlink" Target="https://openjfx.cn/javadoc/17/javafx.graphics/javafx/scene/canvas/package-tree.html" TargetMode="External"/><Relationship Id="rId20" Type="http://schemas.openxmlformats.org/officeDocument/2006/relationships/hyperlink" Target="https://openjfx.cn/javadoc/17/javafx.graphics/javafx/geometry/package-tree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jfx.cn/javadoc/17/javafx.swing/javafx/embed/swing/package-tree.html" TargetMode="External"/><Relationship Id="rId11" Type="http://schemas.openxmlformats.org/officeDocument/2006/relationships/hyperlink" Target="https://openjfx.cn/javadoc/17/javafx.fxml/javafx/fxml/package-tree.html" TargetMode="External"/><Relationship Id="rId5" Type="http://schemas.openxmlformats.org/officeDocument/2006/relationships/hyperlink" Target="https://openjfx.cn/javadoc/17/javafx.media/javafx/scene/media/package-tree.html" TargetMode="External"/><Relationship Id="rId15" Type="http://schemas.openxmlformats.org/officeDocument/2006/relationships/hyperlink" Target="https://openjfx.cn/javadoc/17/javafx.base/javafx/event/package-tree.html" TargetMode="External"/><Relationship Id="rId10" Type="http://schemas.openxmlformats.org/officeDocument/2006/relationships/hyperlink" Target="https://openjfx.cn/javadoc/17/javafx.graphics/javafx/scene/package-tree.html" TargetMode="External"/><Relationship Id="rId19" Type="http://schemas.openxmlformats.org/officeDocument/2006/relationships/hyperlink" Target="https://openjfx.cn/javadoc/17/javafx.graphics/javafx/scene/transform/package-tree.html" TargetMode="External"/><Relationship Id="rId4" Type="http://schemas.openxmlformats.org/officeDocument/2006/relationships/hyperlink" Target="https://openjfx.cn/javadoc/17/javafx.graphics/javafx/scene/image/package-tree.html" TargetMode="External"/><Relationship Id="rId9" Type="http://schemas.openxmlformats.org/officeDocument/2006/relationships/hyperlink" Target="https://openjfx.cn/javadoc/17/javafx.graphics/javafx/stage/package-tree.html" TargetMode="External"/><Relationship Id="rId14" Type="http://schemas.openxmlformats.org/officeDocument/2006/relationships/hyperlink" Target="https://openjfx.cn/javadoc/17/javafx.graphics/javafx/scene/input/package-tree.html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10">
            <a:extLst>
              <a:ext uri="{FF2B5EF4-FFF2-40B4-BE49-F238E27FC236}">
                <a16:creationId xmlns:a16="http://schemas.microsoft.com/office/drawing/2014/main" id="{46C54D74-A68C-4D61-B029-40B39A02B97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242888"/>
            <a:ext cx="7848600" cy="6096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>
                <a:solidFill>
                  <a:schemeClr val="tx1"/>
                </a:solidFill>
                <a:latin typeface="Tahoma" panose="020B0604030504040204" pitchFamily="34" charset="0"/>
                <a:cs typeface="+mn-cs"/>
              </a:rPr>
              <a:t>1. JavaFX</a:t>
            </a:r>
            <a:r>
              <a:rPr lang="zh-CN" altLang="en-US" sz="2800" b="1">
                <a:solidFill>
                  <a:schemeClr val="tx1"/>
                </a:solidFill>
                <a:latin typeface="Tahoma" panose="020B0604030504040204" pitchFamily="34" charset="0"/>
                <a:cs typeface="+mn-cs"/>
              </a:rPr>
              <a:t>概述</a:t>
            </a:r>
            <a:endParaRPr lang="en-US" altLang="ko-KR" sz="2800" b="1">
              <a:solidFill>
                <a:schemeClr val="tx1"/>
              </a:solidFill>
              <a:latin typeface="Tahoma" panose="020B0604030504040204" pitchFamily="34" charset="0"/>
              <a:cs typeface="+mn-cs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875F5FD-2F2B-460A-90A0-B54896CDF2F9}"/>
              </a:ext>
            </a:extLst>
          </p:cNvPr>
          <p:cNvSpPr/>
          <p:nvPr/>
        </p:nvSpPr>
        <p:spPr>
          <a:xfrm>
            <a:off x="0" y="998538"/>
            <a:ext cx="9144000" cy="127000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40000"/>
                  <a:lumOff val="60000"/>
                </a:srgbClr>
              </a:gs>
              <a:gs pos="46000">
                <a:srgbClr val="5B9BD5">
                  <a:lumMod val="95000"/>
                  <a:lumOff val="5000"/>
                </a:srgbClr>
              </a:gs>
              <a:gs pos="100000">
                <a:srgbClr val="5B9BD5">
                  <a:lumMod val="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1A06CDA-43A8-4E17-B84B-7432A3166A6E}"/>
              </a:ext>
            </a:extLst>
          </p:cNvPr>
          <p:cNvSpPr/>
          <p:nvPr/>
        </p:nvSpPr>
        <p:spPr>
          <a:xfrm>
            <a:off x="468313" y="1557338"/>
            <a:ext cx="8207375" cy="473975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2400" dirty="0">
                <a:latin typeface="+mn-ea"/>
                <a:ea typeface="+mn-ea"/>
              </a:rPr>
              <a:t>★ </a:t>
            </a:r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图形用户界面工具包</a:t>
            </a:r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-JavaFX</a:t>
            </a:r>
            <a:r>
              <a:rPr lang="zh-CN" altLang="en-US" sz="2400" dirty="0">
                <a:latin typeface="+mn-ea"/>
                <a:ea typeface="+mn-ea"/>
              </a:rPr>
              <a:t>，是由</a:t>
            </a:r>
            <a:r>
              <a:rPr lang="en-US" altLang="zh-CN" sz="2400" dirty="0">
                <a:latin typeface="+mn-ea"/>
                <a:ea typeface="+mn-ea"/>
              </a:rPr>
              <a:t>Oracle</a:t>
            </a:r>
            <a:r>
              <a:rPr lang="zh-CN" altLang="en-US" sz="2400" dirty="0">
                <a:latin typeface="+mn-ea"/>
                <a:ea typeface="+mn-ea"/>
              </a:rPr>
              <a:t>公司在</a:t>
            </a:r>
            <a:r>
              <a:rPr lang="en-US" altLang="zh-CN" sz="2400" dirty="0">
                <a:latin typeface="+mn-ea"/>
                <a:ea typeface="+mn-ea"/>
              </a:rPr>
              <a:t>JDK 8</a:t>
            </a:r>
            <a:r>
              <a:rPr lang="zh-CN" altLang="en-US" sz="2400" dirty="0">
                <a:latin typeface="+mn-ea"/>
                <a:ea typeface="+mn-ea"/>
              </a:rPr>
              <a:t>版本中推出的全新</a:t>
            </a:r>
            <a:r>
              <a:rPr lang="en-US" altLang="zh-CN" sz="2400" dirty="0">
                <a:latin typeface="+mn-ea"/>
                <a:ea typeface="+mn-ea"/>
              </a:rPr>
              <a:t>GUI</a:t>
            </a:r>
            <a:r>
              <a:rPr lang="zh-CN" altLang="en-US" sz="2400" dirty="0">
                <a:latin typeface="+mn-ea"/>
                <a:ea typeface="+mn-ea"/>
              </a:rPr>
              <a:t>平台。</a:t>
            </a:r>
            <a:endParaRPr lang="en-US" altLang="zh-CN" sz="2400" dirty="0">
              <a:latin typeface="+mn-ea"/>
              <a:ea typeface="+mn-ea"/>
            </a:endParaRPr>
          </a:p>
          <a:p>
            <a:pPr>
              <a:defRPr/>
            </a:pPr>
            <a:endParaRPr lang="en-US" altLang="zh-CN" sz="1800" dirty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u"/>
              <a:defRPr/>
            </a:pPr>
            <a:r>
              <a:rPr lang="en-US" altLang="zh-CN" sz="2400" dirty="0">
                <a:solidFill>
                  <a:srgbClr val="0033CC"/>
                </a:solidFill>
                <a:latin typeface="+mn-ea"/>
                <a:ea typeface="+mn-ea"/>
              </a:rPr>
              <a:t>JavaFX</a:t>
            </a:r>
            <a:r>
              <a:rPr lang="zh-CN" altLang="en-US" sz="2400" dirty="0">
                <a:solidFill>
                  <a:srgbClr val="0033CC"/>
                </a:solidFill>
                <a:latin typeface="+mn-ea"/>
                <a:ea typeface="+mn-ea"/>
              </a:rPr>
              <a:t>的特点</a:t>
            </a:r>
            <a:r>
              <a:rPr lang="zh-CN" altLang="en-US" sz="2400" dirty="0">
                <a:latin typeface="+mn-ea"/>
                <a:ea typeface="+mn-ea"/>
              </a:rPr>
              <a:t>（相比于</a:t>
            </a:r>
            <a:r>
              <a:rPr lang="en-US" altLang="zh-CN" sz="2400" dirty="0">
                <a:latin typeface="+mn-ea"/>
                <a:ea typeface="+mn-ea"/>
              </a:rPr>
              <a:t>AWT</a:t>
            </a:r>
            <a:r>
              <a:rPr lang="zh-CN" altLang="en-US" sz="2400" dirty="0">
                <a:latin typeface="+mn-ea"/>
                <a:ea typeface="+mn-ea"/>
              </a:rPr>
              <a:t>和</a:t>
            </a:r>
            <a:r>
              <a:rPr lang="en-US" altLang="zh-CN" sz="2400" dirty="0">
                <a:latin typeface="+mn-ea"/>
                <a:ea typeface="+mn-ea"/>
              </a:rPr>
              <a:t>Swing</a:t>
            </a:r>
            <a:r>
              <a:rPr lang="zh-CN" altLang="en-US" sz="2400" dirty="0">
                <a:latin typeface="+mn-ea"/>
                <a:ea typeface="+mn-ea"/>
              </a:rPr>
              <a:t>）：</a:t>
            </a:r>
            <a:endParaRPr lang="en-US" altLang="zh-CN" sz="2400" dirty="0">
              <a:latin typeface="+mn-ea"/>
              <a:ea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  <a:ea typeface="+mn-ea"/>
              </a:rPr>
              <a:t>可以在桌面、嵌入</a:t>
            </a:r>
            <a:r>
              <a:rPr lang="en-US" altLang="zh-CN" sz="2400" dirty="0">
                <a:latin typeface="+mn-ea"/>
                <a:ea typeface="+mn-ea"/>
              </a:rPr>
              <a:t>Web</a:t>
            </a:r>
            <a:r>
              <a:rPr lang="zh-CN" altLang="en-US" sz="2400" dirty="0">
                <a:latin typeface="+mn-ea"/>
                <a:ea typeface="+mn-ea"/>
              </a:rPr>
              <a:t>浏览器、以及移动设备中运行</a:t>
            </a:r>
            <a:endParaRPr lang="en-US" altLang="zh-CN" sz="2400" dirty="0">
              <a:latin typeface="+mn-ea"/>
              <a:ea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  <a:ea typeface="+mn-ea"/>
              </a:rPr>
              <a:t>内嵌了</a:t>
            </a:r>
            <a:r>
              <a:rPr lang="en-US" altLang="zh-CN" sz="2400" dirty="0">
                <a:latin typeface="+mn-ea"/>
                <a:ea typeface="+mn-ea"/>
              </a:rPr>
              <a:t>2D</a:t>
            </a:r>
            <a:r>
              <a:rPr lang="zh-CN" altLang="en-US" sz="2400" dirty="0">
                <a:latin typeface="+mn-ea"/>
                <a:ea typeface="+mn-ea"/>
              </a:rPr>
              <a:t>、</a:t>
            </a:r>
            <a:r>
              <a:rPr lang="en-US" altLang="zh-CN" sz="2400" dirty="0">
                <a:latin typeface="+mn-ea"/>
                <a:ea typeface="+mn-ea"/>
              </a:rPr>
              <a:t>3D</a:t>
            </a:r>
            <a:r>
              <a:rPr lang="zh-CN" altLang="en-US" sz="2400" dirty="0">
                <a:latin typeface="+mn-ea"/>
                <a:ea typeface="+mn-ea"/>
              </a:rPr>
              <a:t>和动画的支持</a:t>
            </a:r>
            <a:endParaRPr lang="en-US" altLang="zh-CN" sz="2400" dirty="0">
              <a:latin typeface="+mn-ea"/>
              <a:ea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  <a:ea typeface="+mn-ea"/>
              </a:rPr>
              <a:t>支持触摸设备的多点触控</a:t>
            </a:r>
            <a:endParaRPr lang="en-US" altLang="zh-CN" sz="2400" dirty="0">
              <a:latin typeface="+mn-ea"/>
              <a:ea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zh-CN" altLang="en-US" sz="2400" dirty="0">
                <a:latin typeface="+mn-ea"/>
                <a:ea typeface="+mn-ea"/>
              </a:rPr>
              <a:t>音视频播放</a:t>
            </a:r>
            <a:endParaRPr lang="en-US" altLang="zh-CN" sz="2400" dirty="0">
              <a:latin typeface="+mn-ea"/>
              <a:ea typeface="+mn-ea"/>
            </a:endParaRPr>
          </a:p>
          <a:p>
            <a:pPr marL="800100" lvl="1" indent="-342900">
              <a:buFont typeface="Wingdings" panose="05000000000000000000" pitchFamily="2" charset="2"/>
              <a:buChar char="Ø"/>
              <a:defRPr/>
            </a:pPr>
            <a:r>
              <a:rPr lang="en-US" altLang="zh-CN" sz="2400" dirty="0">
                <a:latin typeface="+mn-ea"/>
                <a:ea typeface="+mn-ea"/>
              </a:rPr>
              <a:t>......</a:t>
            </a:r>
          </a:p>
          <a:p>
            <a:pPr>
              <a:defRPr/>
            </a:pPr>
            <a:endParaRPr lang="en-US" altLang="zh-CN" sz="2000" dirty="0">
              <a:latin typeface="+mn-ea"/>
              <a:ea typeface="+mn-ea"/>
            </a:endParaRPr>
          </a:p>
          <a:p>
            <a:pPr marL="342900" indent="-342900">
              <a:buFont typeface="Wingdings" panose="05000000000000000000" pitchFamily="2" charset="2"/>
              <a:buChar char="ü"/>
              <a:defRPr/>
            </a:pPr>
            <a:r>
              <a:rPr lang="zh-CN" altLang="en-US" sz="2400" dirty="0">
                <a:latin typeface="+mn-ea"/>
                <a:ea typeface="+mn-ea"/>
              </a:rPr>
              <a:t>官方在线文档：</a:t>
            </a:r>
            <a:r>
              <a:rPr lang="en-US" altLang="zh-CN" sz="2400" dirty="0">
                <a:solidFill>
                  <a:srgbClr val="0099FF"/>
                </a:solidFill>
                <a:latin typeface="+mn-ea"/>
                <a:ea typeface="+mn-ea"/>
              </a:rPr>
              <a:t> https://</a:t>
            </a:r>
            <a:r>
              <a:rPr lang="en-US" altLang="zh-CN" sz="2400" dirty="0" err="1">
                <a:solidFill>
                  <a:srgbClr val="0099FF"/>
                </a:solidFill>
                <a:latin typeface="+mn-ea"/>
                <a:ea typeface="+mn-ea"/>
              </a:rPr>
              <a:t>docs.oracle.com</a:t>
            </a:r>
            <a:r>
              <a:rPr lang="en-US" altLang="zh-CN" sz="2400" dirty="0">
                <a:solidFill>
                  <a:srgbClr val="0099FF"/>
                </a:solidFill>
                <a:latin typeface="+mn-ea"/>
                <a:ea typeface="+mn-ea"/>
              </a:rPr>
              <a:t>/</a:t>
            </a:r>
            <a:r>
              <a:rPr lang="en-US" altLang="zh-CN" sz="2400" dirty="0" err="1">
                <a:solidFill>
                  <a:srgbClr val="0099FF"/>
                </a:solidFill>
                <a:latin typeface="+mn-ea"/>
                <a:ea typeface="+mn-ea"/>
              </a:rPr>
              <a:t>javase</a:t>
            </a:r>
            <a:r>
              <a:rPr lang="en-US" altLang="zh-CN" sz="2400" dirty="0">
                <a:solidFill>
                  <a:srgbClr val="0099FF"/>
                </a:solidFill>
                <a:latin typeface="+mn-ea"/>
                <a:ea typeface="+mn-ea"/>
              </a:rPr>
              <a:t>/8/</a:t>
            </a:r>
            <a:r>
              <a:rPr lang="en-US" altLang="zh-CN" sz="2400" dirty="0" err="1">
                <a:solidFill>
                  <a:srgbClr val="0099FF"/>
                </a:solidFill>
                <a:latin typeface="+mn-ea"/>
                <a:ea typeface="+mn-ea"/>
              </a:rPr>
              <a:t>javafx</a:t>
            </a:r>
            <a:r>
              <a:rPr lang="en-US" altLang="zh-CN" sz="2400" dirty="0">
                <a:solidFill>
                  <a:srgbClr val="0099FF"/>
                </a:solidFill>
                <a:latin typeface="+mn-ea"/>
                <a:ea typeface="+mn-ea"/>
              </a:rPr>
              <a:t>/</a:t>
            </a:r>
            <a:r>
              <a:rPr lang="en-US" altLang="zh-CN" sz="2400" dirty="0" err="1">
                <a:solidFill>
                  <a:srgbClr val="0099FF"/>
                </a:solidFill>
                <a:latin typeface="+mn-ea"/>
                <a:ea typeface="+mn-ea"/>
              </a:rPr>
              <a:t>api</a:t>
            </a:r>
            <a:r>
              <a:rPr lang="en-US" altLang="zh-CN" sz="2400" dirty="0">
                <a:solidFill>
                  <a:srgbClr val="0099FF"/>
                </a:solidFill>
                <a:latin typeface="+mn-ea"/>
                <a:ea typeface="+mn-ea"/>
              </a:rPr>
              <a:t>/</a:t>
            </a:r>
            <a:r>
              <a:rPr lang="en-US" altLang="zh-CN" sz="2400" dirty="0" err="1">
                <a:solidFill>
                  <a:srgbClr val="0099FF"/>
                </a:solidFill>
                <a:latin typeface="+mn-ea"/>
                <a:ea typeface="+mn-ea"/>
              </a:rPr>
              <a:t>toc.htm</a:t>
            </a:r>
            <a:endParaRPr lang="en-US" altLang="zh-CN" sz="2400" dirty="0">
              <a:solidFill>
                <a:srgbClr val="0099F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F7A0E62-D6EF-48F6-9071-B87E4BA42C0E}"/>
              </a:ext>
            </a:extLst>
          </p:cNvPr>
          <p:cNvGraphicFramePr>
            <a:graphicFrameLocks noGrp="1"/>
          </p:cNvGraphicFramePr>
          <p:nvPr/>
        </p:nvGraphicFramePr>
        <p:xfrm>
          <a:off x="233363" y="1646238"/>
          <a:ext cx="8677275" cy="35660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4279">
                  <a:extLst>
                    <a:ext uri="{9D8B030D-6E8A-4147-A177-3AD203B41FA5}">
                      <a16:colId xmlns:a16="http://schemas.microsoft.com/office/drawing/2014/main" val="1143446155"/>
                    </a:ext>
                  </a:extLst>
                </a:gridCol>
                <a:gridCol w="3572996">
                  <a:extLst>
                    <a:ext uri="{9D8B030D-6E8A-4147-A177-3AD203B41FA5}">
                      <a16:colId xmlns:a16="http://schemas.microsoft.com/office/drawing/2014/main" val="2926302668"/>
                    </a:ext>
                  </a:extLst>
                </a:gridCol>
              </a:tblGrid>
              <a:tr h="45711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Application</a:t>
                      </a:r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类的常用方法</a:t>
                      </a:r>
                    </a:p>
                  </a:txBody>
                  <a:tcPr marL="91443" marR="91443" marT="45705" marB="45705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功能说明</a:t>
                      </a:r>
                    </a:p>
                  </a:txBody>
                  <a:tcPr marL="91443" marR="91443" marT="45705" marB="45705"/>
                </a:tc>
                <a:extLst>
                  <a:ext uri="{0D108BD9-81ED-4DB2-BD59-A6C34878D82A}">
                    <a16:rowId xmlns:a16="http://schemas.microsoft.com/office/drawing/2014/main" val="3823484038"/>
                  </a:ext>
                </a:extLst>
              </a:tr>
              <a:tr h="396162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static void lauch(String ...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args)</a:t>
                      </a:r>
                      <a:endParaRPr lang="zh-CN" altLang="en-US" sz="2000"/>
                    </a:p>
                  </a:txBody>
                  <a:tcPr marL="91443" marR="91443" marT="45705" marB="45705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启动一个独立的</a:t>
                      </a:r>
                      <a:r>
                        <a:rPr lang="en-US" altLang="zh-CN" sz="2000"/>
                        <a:t>JavaFX</a:t>
                      </a:r>
                      <a:r>
                        <a:rPr lang="zh-CN" altLang="en-US" sz="2000"/>
                        <a:t>程序</a:t>
                      </a:r>
                    </a:p>
                  </a:txBody>
                  <a:tcPr marL="91443" marR="91443" marT="45705" marB="45705"/>
                </a:tc>
                <a:extLst>
                  <a:ext uri="{0D108BD9-81ED-4DB2-BD59-A6C34878D82A}">
                    <a16:rowId xmlns:a16="http://schemas.microsoft.com/office/drawing/2014/main" val="1779624034"/>
                  </a:ext>
                </a:extLst>
              </a:tr>
              <a:tr h="1310420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init()</a:t>
                      </a:r>
                      <a:endParaRPr lang="zh-CN" altLang="en-US" sz="2000"/>
                    </a:p>
                  </a:txBody>
                  <a:tcPr marL="91443" marR="91443" marT="45705" marB="45705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初始化方法，加载</a:t>
                      </a:r>
                      <a:r>
                        <a:rPr lang="en-US" altLang="zh-CN" sz="2000"/>
                        <a:t>Application</a:t>
                      </a:r>
                      <a:r>
                        <a:rPr lang="zh-CN" altLang="en-US" sz="2000"/>
                        <a:t>类之后该方法即被调用。若程序无需初始化，则不用覆盖此方法。</a:t>
                      </a:r>
                    </a:p>
                  </a:txBody>
                  <a:tcPr marL="91443" marR="91443" marT="45705" marB="45705"/>
                </a:tc>
                <a:extLst>
                  <a:ext uri="{0D108BD9-81ED-4DB2-BD59-A6C34878D82A}">
                    <a16:rowId xmlns:a16="http://schemas.microsoft.com/office/drawing/2014/main" val="1767236261"/>
                  </a:ext>
                </a:extLst>
              </a:tr>
              <a:tr h="700915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static void 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start</a:t>
                      </a:r>
                      <a:r>
                        <a:rPr lang="en-US" altLang="zh-CN" sz="2000"/>
                        <a:t>(Stage primaryStage)</a:t>
                      </a:r>
                      <a:endParaRPr lang="zh-CN" altLang="en-US" sz="2000"/>
                    </a:p>
                  </a:txBody>
                  <a:tcPr marL="91443" marR="91443" marT="45705" marB="45705"/>
                </a:tc>
                <a:tc>
                  <a:txBody>
                    <a:bodyPr/>
                    <a:lstStyle/>
                    <a:p>
                      <a:r>
                        <a:rPr lang="en-US" altLang="zh-CN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JavaFX</a:t>
                      </a:r>
                      <a:r>
                        <a:rPr lang="zh-CN" alt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程序的入口点，参数</a:t>
                      </a:r>
                      <a:r>
                        <a:rPr lang="en-US" altLang="zh-CN" sz="2000"/>
                        <a:t>primaryStage</a:t>
                      </a:r>
                      <a:r>
                        <a:rPr lang="zh-CN" altLang="en-US" sz="2000"/>
                        <a:t>是主舞台的引用。</a:t>
                      </a:r>
                      <a:endParaRPr lang="en-US" altLang="zh-CN" sz="20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43" marR="91443" marT="45705" marB="45705"/>
                </a:tc>
                <a:extLst>
                  <a:ext uri="{0D108BD9-81ED-4DB2-BD59-A6C34878D82A}">
                    <a16:rowId xmlns:a16="http://schemas.microsoft.com/office/drawing/2014/main" val="1629439718"/>
                  </a:ext>
                </a:extLst>
              </a:tr>
              <a:tr h="700915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stop()</a:t>
                      </a:r>
                      <a:endParaRPr lang="zh-CN" altLang="en-US" sz="2000"/>
                    </a:p>
                  </a:txBody>
                  <a:tcPr marL="91443" marR="91443" marT="45705" marB="45705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该方法在程序停止时调用，用于销毁资源和退出程序。</a:t>
                      </a:r>
                    </a:p>
                  </a:txBody>
                  <a:tcPr marL="91443" marR="91443" marT="45705" marB="45705"/>
                </a:tc>
                <a:extLst>
                  <a:ext uri="{0D108BD9-81ED-4DB2-BD59-A6C34878D82A}">
                    <a16:rowId xmlns:a16="http://schemas.microsoft.com/office/drawing/2014/main" val="83391417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F7A0E62-D6EF-48F6-9071-B87E4BA42C0E}"/>
              </a:ext>
            </a:extLst>
          </p:cNvPr>
          <p:cNvGraphicFramePr>
            <a:graphicFrameLocks noGrp="1"/>
          </p:cNvGraphicFramePr>
          <p:nvPr/>
        </p:nvGraphicFramePr>
        <p:xfrm>
          <a:off x="196850" y="960438"/>
          <a:ext cx="8750300" cy="49375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09448">
                  <a:extLst>
                    <a:ext uri="{9D8B030D-6E8A-4147-A177-3AD203B41FA5}">
                      <a16:colId xmlns:a16="http://schemas.microsoft.com/office/drawing/2014/main" val="1143446155"/>
                    </a:ext>
                  </a:extLst>
                </a:gridCol>
                <a:gridCol w="3240852">
                  <a:extLst>
                    <a:ext uri="{9D8B030D-6E8A-4147-A177-3AD203B41FA5}">
                      <a16:colId xmlns:a16="http://schemas.microsoft.com/office/drawing/2014/main" val="2926302668"/>
                    </a:ext>
                  </a:extLst>
                </a:gridCol>
              </a:tblGrid>
              <a:tr h="4571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Stage</a:t>
                      </a:r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类的常用方法</a:t>
                      </a:r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功能说明</a:t>
                      </a:r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3823484038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Stage()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创建舞台的构造方法</a:t>
                      </a:r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779624034"/>
                  </a:ext>
                </a:extLst>
              </a:tr>
              <a:tr h="100572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Stage(StageStyle style)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以</a:t>
                      </a:r>
                      <a:r>
                        <a:rPr lang="en-US" altLang="zh-CN" sz="2000"/>
                        <a:t>style</a:t>
                      </a:r>
                      <a:r>
                        <a:rPr lang="zh-CN" altLang="en-US" sz="2000"/>
                        <a:t>为舞台风格创建一个新舞台，</a:t>
                      </a:r>
                      <a:r>
                        <a:rPr lang="en-US" altLang="zh-CN" sz="2000"/>
                        <a:t>style</a:t>
                      </a:r>
                      <a:r>
                        <a:rPr lang="zh-CN" altLang="en-US" sz="2000"/>
                        <a:t>的取值是枚举</a:t>
                      </a:r>
                      <a:r>
                        <a:rPr lang="en-US" altLang="zh-CN" sz="2000"/>
                        <a:t>StageStyle</a:t>
                      </a:r>
                      <a:r>
                        <a:rPr lang="zh-CN" altLang="en-US" sz="2000"/>
                        <a:t>中的常量。</a:t>
                      </a:r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767236261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show()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显示窗口</a:t>
                      </a:r>
                      <a:endParaRPr lang="en-US" altLang="zh-CN" sz="20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629439718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setTitle()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设置窗口标题</a:t>
                      </a:r>
                      <a:endParaRPr lang="en-US" altLang="zh-CN" sz="2000"/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833914172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setScene(Scene value)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将场景</a:t>
                      </a:r>
                      <a:r>
                        <a:rPr lang="en-US" altLang="zh-CN" sz="2000"/>
                        <a:t>value</a:t>
                      </a:r>
                      <a:r>
                        <a:rPr lang="zh-CN" altLang="en-US" sz="2000"/>
                        <a:t>置于窗口中</a:t>
                      </a:r>
                      <a:endParaRPr lang="en-US" altLang="zh-CN" sz="2000"/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179438349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setMaximized(boolean value)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设置窗口是否可以最大化</a:t>
                      </a:r>
                      <a:endParaRPr lang="en-US" altLang="zh-CN" sz="2000"/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926492188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setAlwaysOnTop(boolea value)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设置窗口是否在顶层</a:t>
                      </a:r>
                      <a:endParaRPr lang="en-US" altLang="zh-CN" sz="2000"/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3551500672"/>
                  </a:ext>
                </a:extLst>
              </a:tr>
              <a:tr h="396187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setResizable(boolean value)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设置窗口是否可以改变大小</a:t>
                      </a:r>
                      <a:endParaRPr lang="en-US" altLang="zh-CN" sz="2000"/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979135533"/>
                  </a:ext>
                </a:extLst>
              </a:tr>
              <a:tr h="700955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close()</a:t>
                      </a:r>
                      <a:endParaRPr lang="zh-CN" altLang="en-US" sz="2000"/>
                    </a:p>
                  </a:txBody>
                  <a:tcPr marL="91454" marR="91454" marT="45709" marB="45709"/>
                </a:tc>
                <a:tc>
                  <a:txBody>
                    <a:bodyPr/>
                    <a:lstStyle/>
                    <a:p>
                      <a:r>
                        <a:rPr lang="zh-CN" alt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关闭舞台。该方法等同于调用</a:t>
                      </a:r>
                      <a:r>
                        <a:rPr lang="en-US" altLang="zh-CN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hide</a:t>
                      </a:r>
                      <a:r>
                        <a:rPr lang="zh-CN" altLang="en-US" sz="2000" b="0" i="0" kern="120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方法隐藏窗口。</a:t>
                      </a:r>
                      <a:endParaRPr lang="en-US" altLang="zh-CN" sz="2000" b="0" i="0" kern="120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1454" marR="91454" marT="45709" marB="45709"/>
                </a:tc>
                <a:extLst>
                  <a:ext uri="{0D108BD9-81ED-4DB2-BD59-A6C34878D82A}">
                    <a16:rowId xmlns:a16="http://schemas.microsoft.com/office/drawing/2014/main" val="170873378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9F7A0E62-D6EF-48F6-9071-B87E4BA42C0E}"/>
              </a:ext>
            </a:extLst>
          </p:cNvPr>
          <p:cNvGraphicFramePr>
            <a:graphicFrameLocks noGrp="1"/>
          </p:cNvGraphicFramePr>
          <p:nvPr/>
        </p:nvGraphicFramePr>
        <p:xfrm>
          <a:off x="71438" y="396875"/>
          <a:ext cx="9001125" cy="60658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4693">
                  <a:extLst>
                    <a:ext uri="{9D8B030D-6E8A-4147-A177-3AD203B41FA5}">
                      <a16:colId xmlns:a16="http://schemas.microsoft.com/office/drawing/2014/main" val="1143446155"/>
                    </a:ext>
                  </a:extLst>
                </a:gridCol>
                <a:gridCol w="3456432">
                  <a:extLst>
                    <a:ext uri="{9D8B030D-6E8A-4147-A177-3AD203B41FA5}">
                      <a16:colId xmlns:a16="http://schemas.microsoft.com/office/drawing/2014/main" val="2926302668"/>
                    </a:ext>
                  </a:extLst>
                </a:gridCol>
              </a:tblGrid>
              <a:tr h="45721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Scene</a:t>
                      </a:r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类的常用方法</a:t>
                      </a:r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0">
                          <a:solidFill>
                            <a:srgbClr val="0000CC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功能说明</a:t>
                      </a:r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3823484038"/>
                  </a:ext>
                </a:extLst>
              </a:tr>
              <a:tr h="39625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Scene</a:t>
                      </a:r>
                      <a:r>
                        <a:rPr lang="en-US" altLang="zh-CN" sz="2000"/>
                        <a:t>(Parent root)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以</a:t>
                      </a:r>
                      <a:r>
                        <a:rPr lang="en-US" altLang="zh-CN" sz="2000"/>
                        <a:t>root</a:t>
                      </a:r>
                      <a:r>
                        <a:rPr lang="zh-CN" altLang="en-US" sz="2000"/>
                        <a:t>为根节点创建一个场景。</a:t>
                      </a:r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779624034"/>
                  </a:ext>
                </a:extLst>
              </a:tr>
              <a:tr h="701078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Scene(Parent root,</a:t>
                      </a:r>
                      <a:r>
                        <a:rPr lang="zh-CN" altLang="en-US" sz="2000"/>
                        <a:t> </a:t>
                      </a:r>
                      <a:endParaRPr lang="en-US" altLang="zh-CN" sz="2000"/>
                    </a:p>
                    <a:p>
                      <a:r>
                        <a:rPr lang="en-US" altLang="zh-CN" sz="2000"/>
                        <a:t>double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width,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double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height)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以</a:t>
                      </a:r>
                      <a:r>
                        <a:rPr lang="en-US" altLang="zh-CN" sz="2000"/>
                        <a:t>root</a:t>
                      </a:r>
                      <a:r>
                        <a:rPr lang="zh-CN" altLang="en-US" sz="2000"/>
                        <a:t>为根节点创建一个宽为</a:t>
                      </a:r>
                      <a:r>
                        <a:rPr lang="en-US" altLang="zh-CN" sz="2000"/>
                        <a:t>width</a:t>
                      </a:r>
                      <a:r>
                        <a:rPr lang="zh-CN" altLang="en-US" sz="2000"/>
                        <a:t>、高为</a:t>
                      </a:r>
                      <a:r>
                        <a:rPr lang="en-US" altLang="zh-CN" sz="2000"/>
                        <a:t>height</a:t>
                      </a:r>
                      <a:r>
                        <a:rPr lang="zh-CN" altLang="en-US" sz="2000"/>
                        <a:t>的场景。</a:t>
                      </a:r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767236261"/>
                  </a:ext>
                </a:extLst>
              </a:tr>
              <a:tr h="701078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Scene(Parent root,</a:t>
                      </a:r>
                      <a:r>
                        <a:rPr lang="zh-CN" altLang="en-US" sz="2000"/>
                        <a:t> </a:t>
                      </a:r>
                      <a:endParaRPr lang="en-US" altLang="zh-CN" sz="2000"/>
                    </a:p>
                    <a:p>
                      <a:r>
                        <a:rPr lang="en-US" altLang="zh-CN" sz="2000"/>
                        <a:t>Paint fill)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以</a:t>
                      </a:r>
                      <a:r>
                        <a:rPr lang="en-US" altLang="zh-CN" sz="2000"/>
                        <a:t>root</a:t>
                      </a:r>
                      <a:r>
                        <a:rPr lang="zh-CN" altLang="en-US" sz="2000"/>
                        <a:t>为根节点创建一个场景，</a:t>
                      </a:r>
                      <a:r>
                        <a:rPr lang="en-US" altLang="zh-CN" sz="2000"/>
                        <a:t>fill</a:t>
                      </a:r>
                      <a:r>
                        <a:rPr lang="zh-CN" altLang="en-US" sz="2000"/>
                        <a:t>为填充色。</a:t>
                      </a:r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629439718"/>
                  </a:ext>
                </a:extLst>
              </a:tr>
              <a:tr h="100590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void Scene(Parent root,</a:t>
                      </a:r>
                      <a:r>
                        <a:rPr lang="zh-CN" altLang="en-US" sz="2000"/>
                        <a:t> </a:t>
                      </a:r>
                      <a:endParaRPr lang="en-US" altLang="zh-CN" sz="2000"/>
                    </a:p>
                    <a:p>
                      <a:r>
                        <a:rPr lang="en-US" altLang="zh-CN" sz="2000"/>
                        <a:t>double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width,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double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height,</a:t>
                      </a:r>
                      <a:r>
                        <a:rPr lang="zh-CN" altLang="en-US" sz="2000"/>
                        <a:t> </a:t>
                      </a:r>
                      <a:r>
                        <a:rPr lang="en-US" altLang="zh-CN" sz="2000"/>
                        <a:t>Paint fill)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以</a:t>
                      </a:r>
                      <a:r>
                        <a:rPr lang="en-US" altLang="zh-CN" sz="2000"/>
                        <a:t>root</a:t>
                      </a:r>
                      <a:r>
                        <a:rPr lang="zh-CN" altLang="en-US" sz="2000"/>
                        <a:t>为根节点创建一个宽为</a:t>
                      </a:r>
                      <a:r>
                        <a:rPr lang="en-US" altLang="zh-CN" sz="2000"/>
                        <a:t>width</a:t>
                      </a:r>
                      <a:r>
                        <a:rPr lang="zh-CN" altLang="en-US" sz="2000"/>
                        <a:t>、高为</a:t>
                      </a:r>
                      <a:r>
                        <a:rPr lang="en-US" altLang="zh-CN" sz="2000"/>
                        <a:t>height</a:t>
                      </a:r>
                      <a:r>
                        <a:rPr lang="zh-CN" altLang="en-US" sz="2000"/>
                        <a:t>的场景，</a:t>
                      </a:r>
                      <a:r>
                        <a:rPr lang="en-US" altLang="zh-CN" sz="2000"/>
                        <a:t>fill</a:t>
                      </a:r>
                      <a:r>
                        <a:rPr lang="zh-CN" altLang="en-US" sz="2000"/>
                        <a:t>为填充色。</a:t>
                      </a:r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833914172"/>
                  </a:ext>
                </a:extLst>
              </a:tr>
              <a:tr h="100590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</a:t>
                      </a:r>
                      <a:r>
                        <a:rPr lang="en-US" altLang="zh-CN" sz="2000">
                          <a:solidFill>
                            <a:srgbClr val="9900CC"/>
                          </a:solidFill>
                        </a:rPr>
                        <a:t>&lt;T extends Event&gt; </a:t>
                      </a:r>
                      <a:r>
                        <a:rPr lang="en-US" altLang="zh-CN" sz="2000"/>
                        <a:t>void 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addEventHandler </a:t>
                      </a:r>
                      <a:r>
                        <a:rPr lang="en-US" altLang="zh-CN" sz="2000"/>
                        <a:t>(</a:t>
                      </a:r>
                      <a:r>
                        <a:rPr lang="en-US" altLang="zh-CN" sz="2000">
                          <a:solidFill>
                            <a:srgbClr val="9900CC"/>
                          </a:solidFill>
                        </a:rPr>
                        <a:t>EventType&lt;T&gt;</a:t>
                      </a:r>
                      <a:r>
                        <a:rPr lang="en-US" altLang="zh-CN" sz="2000"/>
                        <a:t> eventType, </a:t>
                      </a:r>
                      <a:r>
                        <a:rPr lang="en-US" altLang="zh-CN" sz="2000">
                          <a:solidFill>
                            <a:srgbClr val="9900CC"/>
                          </a:solidFill>
                        </a:rPr>
                        <a:t>EventHandler&lt;? super T&gt; </a:t>
                      </a:r>
                      <a:r>
                        <a:rPr lang="en-US" altLang="zh-CN" sz="2000"/>
                        <a:t>eventHandler)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向场景注册事件监听器。</a:t>
                      </a:r>
                      <a:endParaRPr lang="en-US" altLang="zh-CN" sz="2000"/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179438349"/>
                  </a:ext>
                </a:extLst>
              </a:tr>
              <a:tr h="39625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setRoot(Parent vale)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设置场景的根节点。</a:t>
                      </a:r>
                      <a:endParaRPr lang="en-US" altLang="zh-CN" sz="2000"/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926492188"/>
                  </a:ext>
                </a:extLst>
              </a:tr>
              <a:tr h="39625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setFill(Paint fill)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设置场景的填充色为</a:t>
                      </a:r>
                      <a:r>
                        <a:rPr lang="en-US" altLang="zh-CN" sz="2000"/>
                        <a:t>fill</a:t>
                      </a:r>
                      <a:r>
                        <a:rPr lang="zh-CN" altLang="en-US" sz="2000"/>
                        <a:t>。</a:t>
                      </a:r>
                      <a:endParaRPr lang="en-US" altLang="zh-CN" sz="2000"/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3551500672"/>
                  </a:ext>
                </a:extLst>
              </a:tr>
              <a:tr h="1005903">
                <a:tc>
                  <a:txBody>
                    <a:bodyPr/>
                    <a:lstStyle/>
                    <a:p>
                      <a:r>
                        <a:rPr lang="en-US" altLang="zh-CN" sz="2000"/>
                        <a:t>public final void </a:t>
                      </a:r>
                      <a:r>
                        <a:rPr lang="en-US" altLang="zh-CN" sz="2000" b="1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setOnContextMenuRequest</a:t>
                      </a:r>
                      <a:r>
                        <a:rPr lang="en-US" altLang="zh-CN" sz="2000"/>
                        <a:t> (</a:t>
                      </a:r>
                      <a:r>
                        <a:rPr lang="en-US" altLang="zh-CN" sz="2000">
                          <a:solidFill>
                            <a:srgbClr val="9900CC"/>
                          </a:solidFill>
                        </a:rPr>
                        <a:t>EventHandler&lt;? super ContextMenuRequest</a:t>
                      </a:r>
                      <a:r>
                        <a:rPr lang="en-US" altLang="zh-CN" sz="2000"/>
                        <a:t>&gt; value)</a:t>
                      </a:r>
                      <a:endParaRPr lang="zh-CN" altLang="en-US" sz="2000"/>
                    </a:p>
                  </a:txBody>
                  <a:tcPr marL="91441" marR="91441" marT="45714" marB="45714"/>
                </a:tc>
                <a:tc>
                  <a:txBody>
                    <a:bodyPr/>
                    <a:lstStyle/>
                    <a:p>
                      <a:r>
                        <a:rPr lang="zh-CN" altLang="en-US" sz="2000"/>
                        <a:t>为场景注册快捷菜单的动作监听器。</a:t>
                      </a:r>
                      <a:endParaRPr lang="en-US" altLang="zh-CN" sz="2000"/>
                    </a:p>
                  </a:txBody>
                  <a:tcPr marL="91441" marR="91441" marT="45714" marB="45714"/>
                </a:tc>
                <a:extLst>
                  <a:ext uri="{0D108BD9-81ED-4DB2-BD59-A6C34878D82A}">
                    <a16:rowId xmlns:a16="http://schemas.microsoft.com/office/drawing/2014/main" val="197913553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>
            <a:extLst>
              <a:ext uri="{FF2B5EF4-FFF2-40B4-BE49-F238E27FC236}">
                <a16:creationId xmlns:a16="http://schemas.microsoft.com/office/drawing/2014/main" id="{15593BBB-906B-4529-9479-15F7E8638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9750" y="98425"/>
            <a:ext cx="6156325" cy="666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Wingdings" panose="05000000000000000000" pitchFamily="2" charset="2"/>
              <a:buChar char="Ø"/>
              <a:defRPr/>
            </a:pPr>
            <a:r>
              <a:rPr lang="zh-CN" altLang="en-US" sz="24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例子：</a:t>
            </a:r>
            <a:r>
              <a:rPr lang="en-US" altLang="zh-CN" sz="24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JavaFX</a:t>
            </a:r>
            <a:r>
              <a:rPr lang="zh-CN" altLang="en-US" sz="24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程序的结构</a:t>
            </a:r>
            <a:endParaRPr lang="en-US" altLang="zh-CN" sz="2400">
              <a:solidFill>
                <a:srgbClr val="0033CC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endParaRPr lang="en-US" altLang="zh-CN" sz="2000"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import javafx.application.Application;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import javafx.stage.Stage;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import javafx.scene.Scene;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import javafx.scene.control.Button;</a:t>
            </a:r>
          </a:p>
          <a:p>
            <a:pPr marL="0" indent="0">
              <a:buFontTx/>
              <a:buNone/>
              <a:defRPr/>
            </a:pPr>
            <a:endParaRPr lang="en-US" altLang="zh-CN" sz="2000"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public class </a:t>
            </a:r>
            <a:r>
              <a:rPr lang="en-US" altLang="zh-CN" sz="20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HelloJavaFX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extends </a:t>
            </a:r>
            <a:r>
              <a:rPr lang="en-US" altLang="zh-CN" sz="200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Application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{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@Override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00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public void start(Stage primaryStage) {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Button b=new Button("</a:t>
            </a:r>
            <a:r>
              <a:rPr lang="zh-CN" altLang="en-US" sz="2000">
                <a:latin typeface="+mn-lt"/>
                <a:ea typeface="+mn-ea"/>
                <a:cs typeface="Times New Roman" panose="02020603050405020304" pitchFamily="18" charset="0"/>
              </a:rPr>
              <a:t>我是按钮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");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Scene scene=new Scene(b, 300, 100);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primaryStage.setTitle(</a:t>
            </a:r>
            <a:r>
              <a:rPr lang="en-US" altLang="zh-CN" sz="2000">
                <a:cs typeface="Times New Roman" panose="02020603050405020304" pitchFamily="18" charset="0"/>
              </a:rPr>
              <a:t>"</a:t>
            </a:r>
            <a:r>
              <a:rPr lang="en-US" altLang="zh-CN" sz="2000">
                <a:solidFill>
                  <a:srgbClr val="0033CC"/>
                </a:solidFill>
                <a:cs typeface="Times New Roman" panose="02020603050405020304" pitchFamily="18" charset="0"/>
              </a:rPr>
              <a:t>Hello JavaFX!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");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primaryStage.setScene(scene);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>
                <a:cs typeface="Times New Roman" panose="02020603050405020304" pitchFamily="18" charset="0"/>
              </a:rPr>
              <a:t>//</a:t>
            </a:r>
            <a:r>
              <a:rPr lang="zh-CN" altLang="en-US" sz="2000"/>
              <a:t>舞台默认是不显示的，必须主动调用</a:t>
            </a:r>
            <a:r>
              <a:rPr lang="en-US" altLang="zh-CN" sz="2000"/>
              <a:t>show</a:t>
            </a:r>
            <a:r>
              <a:rPr lang="zh-CN" altLang="en-US" sz="2000"/>
              <a:t>方法</a:t>
            </a:r>
            <a:endParaRPr lang="en-US" altLang="zh-CN" sz="2000"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primaryStage.show(); 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}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}</a:t>
            </a:r>
            <a:endParaRPr lang="zh-CN" altLang="zh-CN" sz="2000">
              <a:latin typeface="+mn-lt"/>
              <a:ea typeface="+mn-ea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4" name="Rectangle 3">
            <a:extLst>
              <a:ext uri="{FF2B5EF4-FFF2-40B4-BE49-F238E27FC236}">
                <a16:creationId xmlns:a16="http://schemas.microsoft.com/office/drawing/2014/main" id="{15593BBB-906B-4529-9479-15F7E86388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1188" y="549275"/>
            <a:ext cx="7740650" cy="287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>
              <a:buFontTx/>
              <a:buNone/>
              <a:defRPr/>
            </a:pPr>
            <a:r>
              <a:rPr lang="en-US" altLang="zh-CN" sz="24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//</a:t>
            </a:r>
            <a:r>
              <a:rPr lang="zh-CN" altLang="en-US" sz="24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测试程序</a:t>
            </a:r>
            <a:endParaRPr lang="en-US" altLang="zh-CN" sz="2400">
              <a:solidFill>
                <a:srgbClr val="0033CC"/>
              </a:solidFill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import javafx.application.Application;</a:t>
            </a:r>
          </a:p>
          <a:p>
            <a:pPr marL="0" indent="0">
              <a:buFontTx/>
              <a:buNone/>
              <a:defRPr/>
            </a:pPr>
            <a:endParaRPr lang="en-US" altLang="zh-CN" sz="2000">
              <a:latin typeface="+mn-lt"/>
              <a:ea typeface="+mn-ea"/>
              <a:cs typeface="Times New Roman" panose="02020603050405020304" pitchFamily="18" charset="0"/>
            </a:endParaRP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public class </a:t>
            </a:r>
            <a:r>
              <a:rPr lang="en-US" altLang="zh-CN" sz="20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TestJavaFX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{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public static void main(String[] args) {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    </a:t>
            </a:r>
            <a:r>
              <a:rPr lang="en-US" altLang="zh-CN" sz="2000">
                <a:solidFill>
                  <a:srgbClr val="FF0000"/>
                </a:solidFill>
                <a:latin typeface="+mn-lt"/>
                <a:ea typeface="+mn-ea"/>
                <a:cs typeface="Times New Roman" panose="02020603050405020304" pitchFamily="18" charset="0"/>
              </a:rPr>
              <a:t>Application.launch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000">
                <a:solidFill>
                  <a:srgbClr val="0033CC"/>
                </a:solidFill>
                <a:latin typeface="+mn-lt"/>
                <a:ea typeface="+mn-ea"/>
                <a:cs typeface="Times New Roman" panose="02020603050405020304" pitchFamily="18" charset="0"/>
              </a:rPr>
              <a:t>HelloJavaFX.class</a:t>
            </a: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);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    }</a:t>
            </a:r>
          </a:p>
          <a:p>
            <a:pPr marL="0" indent="0">
              <a:buFontTx/>
              <a:buNone/>
              <a:defRPr/>
            </a:pPr>
            <a:r>
              <a:rPr lang="en-US" altLang="zh-CN" sz="2000">
                <a:latin typeface="+mn-lt"/>
                <a:ea typeface="+mn-ea"/>
                <a:cs typeface="Times New Roman" panose="02020603050405020304" pitchFamily="18" charset="0"/>
              </a:rPr>
              <a:t>}</a:t>
            </a:r>
            <a:endParaRPr lang="zh-CN" altLang="zh-CN" sz="2000">
              <a:latin typeface="+mn-lt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27651" name="图片 2">
            <a:extLst>
              <a:ext uri="{FF2B5EF4-FFF2-40B4-BE49-F238E27FC236}">
                <a16:creationId xmlns:a16="http://schemas.microsoft.com/office/drawing/2014/main" id="{341EEEC8-FE4D-437A-BECD-59FDA6D0F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2263" y="4149725"/>
            <a:ext cx="4219575" cy="162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9ED1B93-E770-2C4A-B306-2CB9639E2733}"/>
              </a:ext>
            </a:extLst>
          </p:cNvPr>
          <p:cNvSpPr txBox="1"/>
          <p:nvPr/>
        </p:nvSpPr>
        <p:spPr>
          <a:xfrm>
            <a:off x="827584" y="6093296"/>
            <a:ext cx="387317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看例子，学习不同组件的用法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15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4000" dirty="0">
                <a:solidFill>
                  <a:srgbClr val="3380E6"/>
                </a:solidFill>
                <a:latin typeface="Lucida Console"/>
              </a:rPr>
              <a:t>不同的容器类</a:t>
            </a:r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41438"/>
            <a:ext cx="7239000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 err="1"/>
              <a:t>AnchorPane</a:t>
            </a:r>
            <a:endParaRPr lang="en" altLang="zh-CN" dirty="0"/>
          </a:p>
          <a:p>
            <a:pPr lvl="1"/>
            <a:r>
              <a:rPr lang="en" altLang="zh-CN" dirty="0" err="1"/>
              <a:t>AnchorPane</a:t>
            </a:r>
            <a:r>
              <a:rPr lang="zh-CN" altLang="en-US" dirty="0"/>
              <a:t>允许将子节点的边锚定到与锚定窗格的边偏移的位置。如果锚定窗格具有边框和</a:t>
            </a:r>
            <a:r>
              <a:rPr lang="en-US" altLang="zh-CN" dirty="0"/>
              <a:t>/</a:t>
            </a:r>
            <a:r>
              <a:rPr lang="zh-CN" altLang="en-US" dirty="0"/>
              <a:t>或填充设置，则偏移将从这些插图的内部边开始测量。</a:t>
            </a:r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E61F20-A32D-C847-B419-9B6218E28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50" y="3745182"/>
            <a:ext cx="3511550" cy="279508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F692937-D354-614B-A346-4DA1C45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072" y="3745182"/>
            <a:ext cx="1429383" cy="1196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2488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16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1341438"/>
            <a:ext cx="7239000" cy="4525962"/>
          </a:xfrm>
        </p:spPr>
        <p:txBody>
          <a:bodyPr/>
          <a:lstStyle/>
          <a:p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-US" altLang="zh-CN" sz="32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EDEEE504-1805-3148-B09B-5455F53FC73A}"/>
              </a:ext>
            </a:extLst>
          </p:cNvPr>
          <p:cNvSpPr/>
          <p:nvPr/>
        </p:nvSpPr>
        <p:spPr>
          <a:xfrm>
            <a:off x="477044" y="2117841"/>
            <a:ext cx="8189912" cy="4154984"/>
          </a:xfrm>
          <a:prstGeom prst="rect">
            <a:avLst/>
          </a:prstGeom>
          <a:solidFill>
            <a:srgbClr val="FFC819">
              <a:alpha val="78039"/>
            </a:srgbClr>
          </a:solidFill>
        </p:spPr>
        <p:txBody>
          <a:bodyPr wrap="square">
            <a:spAutoFit/>
          </a:bodyPr>
          <a:lstStyle/>
          <a:p>
            <a:pPr lvl="1"/>
            <a:r>
              <a:rPr lang="en" altLang="zh-CN" sz="2400" dirty="0" err="1"/>
              <a:t>AnchorPane</a:t>
            </a:r>
            <a:r>
              <a:rPr lang="en" altLang="zh-CN" sz="2400" dirty="0"/>
              <a:t> </a:t>
            </a:r>
            <a:r>
              <a:rPr lang="en" altLang="zh-CN" sz="2400" dirty="0" err="1"/>
              <a:t>anchorPane</a:t>
            </a:r>
            <a:r>
              <a:rPr lang="en" altLang="zh-CN" sz="2400" dirty="0"/>
              <a:t> = new </a:t>
            </a:r>
            <a:r>
              <a:rPr lang="en" altLang="zh-CN" sz="2400" dirty="0" err="1"/>
              <a:t>AnchorPane</a:t>
            </a:r>
            <a:r>
              <a:rPr lang="en" altLang="zh-CN" sz="2400" dirty="0"/>
              <a:t>(); </a:t>
            </a:r>
          </a:p>
          <a:p>
            <a:pPr lvl="1"/>
            <a:r>
              <a:rPr lang="en" altLang="zh-CN" sz="2400" dirty="0"/>
              <a:t>// List should stretch as </a:t>
            </a:r>
            <a:r>
              <a:rPr lang="en" altLang="zh-CN" sz="2400" dirty="0" err="1"/>
              <a:t>anchorPane</a:t>
            </a:r>
            <a:r>
              <a:rPr lang="en" altLang="zh-CN" sz="2400" dirty="0"/>
              <a:t> is resized </a:t>
            </a:r>
          </a:p>
          <a:p>
            <a:pPr lvl="1"/>
            <a:r>
              <a:rPr lang="en" altLang="zh-CN" sz="2400" dirty="0" err="1"/>
              <a:t>ListView</a:t>
            </a:r>
            <a:r>
              <a:rPr lang="en" altLang="zh-CN" sz="2400" dirty="0"/>
              <a:t> list = new </a:t>
            </a:r>
            <a:r>
              <a:rPr lang="en" altLang="zh-CN" sz="2400" dirty="0" err="1"/>
              <a:t>ListView</a:t>
            </a:r>
            <a:r>
              <a:rPr lang="en" altLang="zh-CN" sz="2400" dirty="0"/>
              <a:t>(); </a:t>
            </a:r>
            <a:r>
              <a:rPr lang="en" altLang="zh-CN" sz="2400" b="1" dirty="0" err="1"/>
              <a:t>AnchorPane.setTopAnchor</a:t>
            </a:r>
            <a:r>
              <a:rPr lang="en" altLang="zh-CN" sz="2400" b="1" dirty="0"/>
              <a:t>(list, 10.0); </a:t>
            </a:r>
            <a:r>
              <a:rPr lang="en" altLang="zh-CN" sz="2400" b="1" dirty="0" err="1"/>
              <a:t>AnchorPane.setLeftAnchor</a:t>
            </a:r>
            <a:r>
              <a:rPr lang="en" altLang="zh-CN" sz="2400" b="1" dirty="0"/>
              <a:t>(list, 10.0); </a:t>
            </a:r>
            <a:r>
              <a:rPr lang="en" altLang="zh-CN" sz="2400" b="1" dirty="0" err="1"/>
              <a:t>AnchorPane.setRightAnchor</a:t>
            </a:r>
            <a:r>
              <a:rPr lang="en" altLang="zh-CN" sz="2400" b="1" dirty="0"/>
              <a:t>(list, 65.0);</a:t>
            </a:r>
            <a:r>
              <a:rPr lang="en" altLang="zh-CN" sz="2400" dirty="0"/>
              <a:t> </a:t>
            </a:r>
            <a:endParaRPr lang="en-US" altLang="zh-CN" sz="2400" dirty="0"/>
          </a:p>
          <a:p>
            <a:pPr lvl="1"/>
            <a:r>
              <a:rPr lang="en" altLang="zh-CN" sz="2400" dirty="0"/>
              <a:t>// Button will float on right edge </a:t>
            </a:r>
          </a:p>
          <a:p>
            <a:pPr lvl="1"/>
            <a:r>
              <a:rPr lang="en" altLang="zh-CN" sz="2400" b="1" dirty="0"/>
              <a:t>Button button = new Button("Add"); </a:t>
            </a:r>
            <a:r>
              <a:rPr lang="en" altLang="zh-CN" sz="2400" b="1" dirty="0" err="1"/>
              <a:t>AnchorPane.setTopAnchor</a:t>
            </a:r>
            <a:r>
              <a:rPr lang="en" altLang="zh-CN" sz="2400" b="1" dirty="0"/>
              <a:t>(button, 10.0); </a:t>
            </a:r>
            <a:r>
              <a:rPr lang="en" altLang="zh-CN" sz="2400" b="1" dirty="0" err="1"/>
              <a:t>AnchorPane.setRightAnchor</a:t>
            </a:r>
            <a:r>
              <a:rPr lang="en" altLang="zh-CN" sz="2400" b="1" dirty="0"/>
              <a:t>(button, 10.0); </a:t>
            </a:r>
            <a:r>
              <a:rPr lang="en" altLang="zh-CN" sz="2400" b="1" dirty="0" err="1"/>
              <a:t>anchorPane.getChildren</a:t>
            </a:r>
            <a:r>
              <a:rPr lang="en" altLang="zh-CN" sz="2400" b="1" dirty="0"/>
              <a:t>().</a:t>
            </a:r>
            <a:r>
              <a:rPr lang="en" altLang="zh-CN" sz="2400" b="1" dirty="0" err="1"/>
              <a:t>addAll</a:t>
            </a:r>
            <a:r>
              <a:rPr lang="en" altLang="zh-CN" sz="2400" b="1" dirty="0"/>
              <a:t>(list, button);</a:t>
            </a:r>
            <a:endParaRPr lang="en-US" altLang="zh-CN" sz="2800" b="1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04362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17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369888" y="62068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 err="1"/>
              <a:t>BorderPan</a:t>
            </a:r>
            <a:r>
              <a:rPr lang="en-US" altLang="zh-CN" dirty="0"/>
              <a:t>e</a:t>
            </a:r>
            <a:endParaRPr lang="en" altLang="zh-CN" dirty="0"/>
          </a:p>
          <a:p>
            <a:pPr lvl="1"/>
            <a:r>
              <a:rPr lang="en" altLang="zh-CN" dirty="0" err="1"/>
              <a:t>BorderPane</a:t>
            </a:r>
            <a:r>
              <a:rPr lang="zh-CN" altLang="en-US" dirty="0"/>
              <a:t>类将其子级放在顶部，底部，中心，左侧和右侧位置。</a:t>
            </a:r>
            <a:endParaRPr lang="en-US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B5E59DA-2541-BE41-9661-CE3DC6BE56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2870655"/>
            <a:ext cx="3960440" cy="2785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370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18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5B154AF-8976-6F4E-A461-C73558F2665B}"/>
              </a:ext>
            </a:extLst>
          </p:cNvPr>
          <p:cNvSpPr/>
          <p:nvPr/>
        </p:nvSpPr>
        <p:spPr>
          <a:xfrm>
            <a:off x="914400" y="2274838"/>
            <a:ext cx="7978080" cy="3539430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b="1" dirty="0" err="1"/>
              <a:t>BorderPane</a:t>
            </a:r>
            <a:r>
              <a:rPr lang="en" altLang="zh-CN" sz="2800" b="1" dirty="0"/>
              <a:t> </a:t>
            </a:r>
            <a:r>
              <a:rPr lang="en" altLang="zh-CN" sz="2800" b="1" dirty="0" err="1"/>
              <a:t>borderPane</a:t>
            </a:r>
            <a:r>
              <a:rPr lang="en" altLang="zh-CN" sz="2800" b="1" dirty="0"/>
              <a:t> = new </a:t>
            </a:r>
            <a:r>
              <a:rPr lang="en" altLang="zh-CN" sz="2800" b="1" dirty="0" err="1"/>
              <a:t>BorderPane</a:t>
            </a:r>
            <a:r>
              <a:rPr lang="en" altLang="zh-CN" sz="2800" b="1" dirty="0"/>
              <a:t>();</a:t>
            </a:r>
            <a:r>
              <a:rPr lang="en" altLang="zh-CN" sz="2800" dirty="0"/>
              <a:t> </a:t>
            </a:r>
          </a:p>
          <a:p>
            <a:r>
              <a:rPr lang="en" altLang="zh-CN" sz="2800" dirty="0" err="1"/>
              <a:t>ToolBar</a:t>
            </a:r>
            <a:r>
              <a:rPr lang="en" altLang="zh-CN" sz="2800" dirty="0"/>
              <a:t> toolbar = new </a:t>
            </a:r>
            <a:r>
              <a:rPr lang="en" altLang="zh-CN" sz="2800" dirty="0" err="1"/>
              <a:t>ToolBar</a:t>
            </a:r>
            <a:r>
              <a:rPr lang="en" altLang="zh-CN" sz="2800" dirty="0"/>
              <a:t>(); </a:t>
            </a:r>
            <a:endParaRPr lang="en-US" altLang="zh-CN" sz="2800" dirty="0"/>
          </a:p>
          <a:p>
            <a:r>
              <a:rPr lang="en" altLang="zh-CN" sz="2800" dirty="0" err="1"/>
              <a:t>HBox</a:t>
            </a:r>
            <a:r>
              <a:rPr lang="en" altLang="zh-CN" sz="2800" dirty="0"/>
              <a:t> </a:t>
            </a:r>
            <a:r>
              <a:rPr lang="en" altLang="zh-CN" sz="2800" dirty="0" err="1"/>
              <a:t>statusbar</a:t>
            </a:r>
            <a:r>
              <a:rPr lang="en" altLang="zh-CN" sz="2800" dirty="0"/>
              <a:t> = new </a:t>
            </a:r>
            <a:r>
              <a:rPr lang="en" altLang="zh-CN" sz="2800" dirty="0" err="1"/>
              <a:t>HBox</a:t>
            </a:r>
            <a:r>
              <a:rPr lang="en" altLang="zh-CN" sz="2800" dirty="0"/>
              <a:t>(); </a:t>
            </a:r>
          </a:p>
          <a:p>
            <a:r>
              <a:rPr lang="en" altLang="zh-CN" sz="2800" dirty="0"/>
              <a:t>Button button = new Button(); </a:t>
            </a:r>
            <a:r>
              <a:rPr lang="en" altLang="zh-CN" sz="2800" b="1" dirty="0" err="1"/>
              <a:t>borderPane.setTop</a:t>
            </a:r>
            <a:r>
              <a:rPr lang="en" altLang="zh-CN" sz="2800" b="1" dirty="0"/>
              <a:t>(toolbar); </a:t>
            </a:r>
            <a:r>
              <a:rPr lang="en" altLang="zh-CN" sz="2800" b="1" dirty="0" err="1"/>
              <a:t>borderPane.setCenter</a:t>
            </a:r>
            <a:r>
              <a:rPr lang="en" altLang="zh-CN" sz="2800" b="1" dirty="0"/>
              <a:t>(button); </a:t>
            </a:r>
            <a:r>
              <a:rPr lang="en" altLang="zh-CN" sz="2800" b="1" dirty="0" err="1"/>
              <a:t>borderPane.setBottom</a:t>
            </a:r>
            <a:r>
              <a:rPr lang="en" altLang="zh-CN" sz="2800" b="1" dirty="0"/>
              <a:t>(</a:t>
            </a:r>
            <a:r>
              <a:rPr lang="en" altLang="zh-CN" sz="2800" b="1" dirty="0" err="1"/>
              <a:t>statusbar</a:t>
            </a:r>
            <a:r>
              <a:rPr lang="en" altLang="zh-CN" sz="2800" b="1" dirty="0"/>
              <a:t>);</a:t>
            </a:r>
            <a:r>
              <a:rPr lang="en" altLang="zh-CN" sz="2800" dirty="0"/>
              <a:t> 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659182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19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548680"/>
            <a:ext cx="8328025" cy="5394920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 err="1"/>
              <a:t>FlowPane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marL="457200" lvl="1" indent="0" eaLnBrk="1" hangingPunct="1"/>
            <a:r>
              <a:rPr lang="en" altLang="zh-CN" dirty="0" err="1"/>
              <a:t>Flowpane</a:t>
            </a:r>
            <a:r>
              <a:rPr lang="zh-CN" altLang="en-US" dirty="0"/>
              <a:t>布置其子项的方式使其包裹在</a:t>
            </a:r>
            <a:r>
              <a:rPr lang="en" altLang="zh-CN" dirty="0" err="1"/>
              <a:t>Flowpane</a:t>
            </a:r>
            <a:r>
              <a:rPr lang="zh-CN" altLang="en-US" dirty="0"/>
              <a:t>的边界上。水平流窗格</a:t>
            </a:r>
            <a:r>
              <a:rPr lang="en-US" altLang="zh-CN" dirty="0"/>
              <a:t>(</a:t>
            </a:r>
            <a:r>
              <a:rPr lang="zh-CN" altLang="en-US" dirty="0"/>
              <a:t>默认</a:t>
            </a:r>
            <a:r>
              <a:rPr lang="en-US" altLang="zh-CN" dirty="0"/>
              <a:t>)</a:t>
            </a:r>
            <a:r>
              <a:rPr lang="zh-CN" altLang="en-US" dirty="0"/>
              <a:t>将按行布局节点，并以流窗格的宽度环绕。垂直流窗格将节点排列成列，并以流窗格的高度包裹</a:t>
            </a:r>
            <a:r>
              <a:rPr lang="en-US" altLang="zh-CN" dirty="0"/>
              <a:t>.</a:t>
            </a:r>
            <a:endParaRPr lang="en" altLang="zh-CN" sz="28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1BCB04-3E49-7748-A3EE-E58B92ED5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429000"/>
            <a:ext cx="4394200" cy="26035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D796987-F1BC-0543-9057-AE2522554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5000" y="3441032"/>
            <a:ext cx="1689100" cy="273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46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A06CDA-43A8-4E17-B84B-7432A3166A6E}"/>
              </a:ext>
            </a:extLst>
          </p:cNvPr>
          <p:cNvSpPr/>
          <p:nvPr/>
        </p:nvSpPr>
        <p:spPr>
          <a:xfrm>
            <a:off x="345693" y="188640"/>
            <a:ext cx="8328025" cy="60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ts val="46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800" dirty="0"/>
              <a:t>JavaFX</a:t>
            </a:r>
            <a:r>
              <a:rPr lang="zh-CN" altLang="en-US" sz="2800" dirty="0"/>
              <a:t>的模块</a:t>
            </a:r>
            <a:r>
              <a:rPr lang="zh-CN" altLang="zh-CN" sz="2800" dirty="0"/>
              <a:t>：</a:t>
            </a:r>
            <a:endParaRPr lang="en-US" altLang="zh-CN" sz="2800" dirty="0"/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883177B6-71A4-4640-A0FC-6D07EA206E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9870049"/>
              </p:ext>
            </p:extLst>
          </p:nvPr>
        </p:nvGraphicFramePr>
        <p:xfrm>
          <a:off x="436086" y="1052736"/>
          <a:ext cx="8271828" cy="5597296"/>
        </p:xfrm>
        <a:graphic>
          <a:graphicData uri="http://schemas.openxmlformats.org/drawingml/2006/table">
            <a:tbl>
              <a:tblPr/>
              <a:tblGrid>
                <a:gridCol w="2088232">
                  <a:extLst>
                    <a:ext uri="{9D8B030D-6E8A-4147-A177-3AD203B41FA5}">
                      <a16:colId xmlns:a16="http://schemas.microsoft.com/office/drawing/2014/main" val="2301264695"/>
                    </a:ext>
                  </a:extLst>
                </a:gridCol>
                <a:gridCol w="6183596">
                  <a:extLst>
                    <a:ext uri="{9D8B030D-6E8A-4147-A177-3AD203B41FA5}">
                      <a16:colId xmlns:a16="http://schemas.microsoft.com/office/drawing/2014/main" val="1104222782"/>
                    </a:ext>
                  </a:extLst>
                </a:gridCol>
              </a:tblGrid>
              <a:tr h="27984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33CC"/>
                          </a:solidFill>
                          <a:effectLst/>
                        </a:rPr>
                        <a:t>Module</a:t>
                      </a: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EE3E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>
                          <a:solidFill>
                            <a:srgbClr val="0033CC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EE3E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9560447"/>
                  </a:ext>
                </a:extLst>
              </a:tr>
              <a:tr h="47306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3"/>
                        </a:rPr>
                        <a:t>javafx.base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the base APIs for the JavaFX UI toolkit, including APIs for bindings, properties, collections, and events.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0030910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4"/>
                        </a:rPr>
                        <a:t>javafx.controls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the UI controls, charts, and skins that are available for the JavaFX UI toolkit.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037162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5"/>
                        </a:rPr>
                        <a:t>javafx.fxml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the FXML APIs for the JavaFX UI toolkit.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5361699"/>
                  </a:ext>
                </a:extLst>
              </a:tr>
              <a:tr h="898163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 dirty="0">
                          <a:solidFill>
                            <a:srgbClr val="4A6782"/>
                          </a:solidFill>
                          <a:effectLst/>
                          <a:hlinkClick r:id="rId6"/>
                        </a:rPr>
                        <a:t>javafx.graphics</a:t>
                      </a:r>
                      <a:endParaRPr lang="en-US" sz="1800" b="0" dirty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the core </a:t>
                      </a:r>
                      <a:r>
                        <a:rPr lang="en-US" sz="1800" dirty="0" err="1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scenegraph</a:t>
                      </a:r>
                      <a:r>
                        <a:rPr lang="en-US" sz="18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 APIs for the JavaFX UI toolkit (such as layout containers, application lifecycle, shapes, transformations, canvas, input, painting, image handling, and effects), as well as APIs for animation, </a:t>
                      </a:r>
                      <a:r>
                        <a:rPr lang="en-US" sz="1800" dirty="0" err="1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css</a:t>
                      </a:r>
                      <a:r>
                        <a:rPr lang="en-US" sz="18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, concurrency, geometry, printing, and windowing.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4007388"/>
                  </a:ext>
                </a:extLst>
              </a:tr>
              <a:tr h="473066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7"/>
                        </a:rPr>
                        <a:t>javafx.media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APIs for playback of media and audio content, as part of the JavaFX UI toolkit, including </a:t>
                      </a:r>
                      <a:r>
                        <a:rPr lang="en-US" sz="1800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8" tooltip="class in javafx.scene.media"/>
                        </a:rPr>
                        <a:t>MediaView</a:t>
                      </a:r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and </a:t>
                      </a:r>
                      <a:r>
                        <a:rPr lang="en-US" sz="1800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9" tooltip="class in javafx.scene.media"/>
                        </a:rPr>
                        <a:t>MediaPlayer</a:t>
                      </a:r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9277306"/>
                  </a:ext>
                </a:extLst>
              </a:tr>
              <a:tr h="685615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10"/>
                        </a:rPr>
                        <a:t>javafx.swing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APIs for the JavaFX / Swing interop support included with the JavaFX UI toolkit, including </a:t>
                      </a:r>
                      <a:r>
                        <a:rPr lang="en-US" sz="1800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1" tooltip="class in javafx.embed.swing"/>
                        </a:rPr>
                        <a:t>SwingNode</a:t>
                      </a:r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(for embedding Swing inside a JavaFX application) and </a:t>
                      </a:r>
                      <a:r>
                        <a:rPr lang="en-US" sz="1800" u="none" strike="noStrike">
                          <a:solidFill>
                            <a:srgbClr val="4A6782"/>
                          </a:solidFill>
                          <a:effectLst/>
                          <a:latin typeface="DejaVu Serif"/>
                          <a:hlinkClick r:id="rId12" tooltip="class in javafx.embed.swing"/>
                        </a:rPr>
                        <a:t>JFXPanel</a:t>
                      </a:r>
                      <a:r>
                        <a:rPr lang="en-US" sz="180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 (for embedding JavaFX inside a Swing application).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7230281"/>
                  </a:ext>
                </a:extLst>
              </a:tr>
              <a:tr h="260517"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b="1" u="none" strike="noStrike">
                          <a:solidFill>
                            <a:srgbClr val="4A6782"/>
                          </a:solidFill>
                          <a:effectLst/>
                          <a:hlinkClick r:id="rId13"/>
                        </a:rPr>
                        <a:t>javafx.web</a:t>
                      </a:r>
                      <a:endParaRPr lang="en-US" sz="1800" b="0">
                        <a:effectLst/>
                      </a:endParaRPr>
                    </a:p>
                  </a:txBody>
                  <a:tcPr marL="30642" marR="13132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800" dirty="0">
                          <a:solidFill>
                            <a:srgbClr val="474747"/>
                          </a:solidFill>
                          <a:effectLst/>
                          <a:latin typeface="DejaVu Serif"/>
                        </a:rPr>
                        <a:t>Defines APIs for the WebView functionality contained within the the JavaFX UI toolkit.</a:t>
                      </a:r>
                    </a:p>
                  </a:txBody>
                  <a:tcPr marL="43774" marR="42023" marT="35020" marB="13132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771813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20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5AF8FC40-886B-1142-827F-2812E2D6553E}"/>
              </a:ext>
            </a:extLst>
          </p:cNvPr>
          <p:cNvSpPr/>
          <p:nvPr/>
        </p:nvSpPr>
        <p:spPr>
          <a:xfrm>
            <a:off x="228601" y="2413338"/>
            <a:ext cx="8915399" cy="3970318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/>
              <a:t>Image images[] = { ... }; </a:t>
            </a:r>
          </a:p>
          <a:p>
            <a:r>
              <a:rPr lang="en" altLang="zh-CN" sz="2800" dirty="0" err="1"/>
              <a:t>FlowPane</a:t>
            </a:r>
            <a:r>
              <a:rPr lang="en" altLang="zh-CN" sz="2800" dirty="0"/>
              <a:t> flow = new </a:t>
            </a:r>
            <a:r>
              <a:rPr lang="en" altLang="zh-CN" sz="2800" dirty="0" err="1"/>
              <a:t>FlowPane</a:t>
            </a:r>
            <a:r>
              <a:rPr lang="en" altLang="zh-CN" sz="2800" dirty="0"/>
              <a:t>(); </a:t>
            </a:r>
          </a:p>
          <a:p>
            <a:r>
              <a:rPr lang="en" altLang="zh-CN" sz="2800" dirty="0" err="1"/>
              <a:t>flow.setVgap</a:t>
            </a:r>
            <a:r>
              <a:rPr lang="en" altLang="zh-CN" sz="2800" dirty="0"/>
              <a:t>(8); </a:t>
            </a:r>
          </a:p>
          <a:p>
            <a:r>
              <a:rPr lang="en" altLang="zh-CN" sz="2800" dirty="0" err="1"/>
              <a:t>flow.setHgap</a:t>
            </a:r>
            <a:r>
              <a:rPr lang="en" altLang="zh-CN" sz="2800" dirty="0"/>
              <a:t>(4); </a:t>
            </a:r>
          </a:p>
          <a:p>
            <a:r>
              <a:rPr lang="en" altLang="zh-CN" sz="2800" dirty="0" err="1"/>
              <a:t>flow.setPrefWrapLength</a:t>
            </a:r>
            <a:r>
              <a:rPr lang="en" altLang="zh-CN" sz="2800" dirty="0"/>
              <a:t>(300); // preferred width = 300 </a:t>
            </a:r>
          </a:p>
          <a:p>
            <a:r>
              <a:rPr lang="en" altLang="zh-CN" sz="2800" dirty="0"/>
              <a:t>for (</a:t>
            </a:r>
            <a:r>
              <a:rPr lang="en" altLang="zh-CN" sz="2800" dirty="0" err="1"/>
              <a:t>int</a:t>
            </a:r>
            <a:r>
              <a:rPr lang="en" altLang="zh-CN" sz="2800" dirty="0"/>
              <a:t> </a:t>
            </a:r>
            <a:r>
              <a:rPr lang="en" altLang="zh-CN" sz="2800" dirty="0" err="1"/>
              <a:t>i</a:t>
            </a:r>
            <a:r>
              <a:rPr lang="en" altLang="zh-CN" sz="2800" dirty="0"/>
              <a:t> = 0; </a:t>
            </a:r>
            <a:r>
              <a:rPr lang="en" altLang="zh-CN" sz="2800" dirty="0" err="1"/>
              <a:t>i</a:t>
            </a:r>
            <a:r>
              <a:rPr lang="en" altLang="zh-CN" sz="2800" dirty="0"/>
              <a:t> &lt; </a:t>
            </a:r>
            <a:r>
              <a:rPr lang="en" altLang="zh-CN" sz="2800" dirty="0" err="1"/>
              <a:t>images.length</a:t>
            </a:r>
            <a:r>
              <a:rPr lang="en" altLang="zh-CN" sz="2800" dirty="0"/>
              <a:t>; </a:t>
            </a:r>
            <a:r>
              <a:rPr lang="en" altLang="zh-CN" sz="2800" dirty="0" err="1"/>
              <a:t>i</a:t>
            </a:r>
            <a:r>
              <a:rPr lang="en" altLang="zh-CN" sz="2800" dirty="0"/>
              <a:t>++) { </a:t>
            </a:r>
            <a:r>
              <a:rPr lang="en" altLang="zh-CN" sz="2800" dirty="0" err="1"/>
              <a:t>flow.getChildren</a:t>
            </a:r>
            <a:r>
              <a:rPr lang="en" altLang="zh-CN" sz="2800" dirty="0"/>
              <a:t>().add(new </a:t>
            </a:r>
            <a:r>
              <a:rPr lang="en" altLang="zh-CN" sz="2800" dirty="0" err="1"/>
              <a:t>ImageView</a:t>
            </a:r>
            <a:r>
              <a:rPr lang="en" altLang="zh-CN" sz="2800" dirty="0"/>
              <a:t>(image[</a:t>
            </a:r>
            <a:r>
              <a:rPr lang="en" altLang="zh-CN" sz="2800" dirty="0" err="1"/>
              <a:t>i</a:t>
            </a:r>
            <a:r>
              <a:rPr lang="en" altLang="zh-CN" sz="2800" dirty="0"/>
              <a:t>]); 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1837430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21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332656"/>
            <a:ext cx="8328025" cy="5534744"/>
          </a:xfrm>
        </p:spPr>
        <p:txBody>
          <a:bodyPr/>
          <a:lstStyle/>
          <a:p>
            <a:pPr marL="201612" indent="0" eaLnBrk="1" hangingPunct="1"/>
            <a:r>
              <a:rPr lang="en" altLang="zh-CN" dirty="0" err="1"/>
              <a:t>GridPane</a:t>
            </a:r>
            <a:r>
              <a:rPr lang="zh-CN" altLang="en-US" sz="3200" dirty="0"/>
              <a:t>：</a:t>
            </a:r>
            <a:endParaRPr lang="en-US" altLang="zh-CN" sz="3200" dirty="0"/>
          </a:p>
          <a:p>
            <a:pPr lvl="1"/>
            <a:r>
              <a:rPr lang="zh-CN" altLang="en-US" dirty="0"/>
              <a:t>网格窗格布局将应用程序中的节点排列为行和列的网格。 使用</a:t>
            </a:r>
            <a:r>
              <a:rPr lang="en" altLang="zh-CN" dirty="0"/>
              <a:t>JavaFX</a:t>
            </a:r>
            <a:r>
              <a:rPr lang="zh-CN" altLang="en-US" dirty="0"/>
              <a:t>创建表单时，此布局非常方便。</a:t>
            </a:r>
          </a:p>
          <a:p>
            <a:pPr marL="0" indent="0">
              <a:buNone/>
            </a:pPr>
            <a:br>
              <a:rPr lang="zh-CN" altLang="en-US" dirty="0"/>
            </a:br>
            <a:endParaRPr lang="en" altLang="zh-CN" sz="28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68FBE0-39F7-534A-8FF7-353586E0F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3319066"/>
            <a:ext cx="4257939" cy="182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902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22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FB062BF-8054-EB4E-BA35-928F303D9B67}"/>
              </a:ext>
            </a:extLst>
          </p:cNvPr>
          <p:cNvSpPr/>
          <p:nvPr/>
        </p:nvSpPr>
        <p:spPr>
          <a:xfrm>
            <a:off x="228600" y="2052026"/>
            <a:ext cx="8458200" cy="2246769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 err="1"/>
              <a:t>GridPane</a:t>
            </a:r>
            <a:r>
              <a:rPr lang="en" altLang="zh-CN" sz="2800" dirty="0"/>
              <a:t> </a:t>
            </a:r>
            <a:r>
              <a:rPr lang="en" altLang="zh-CN" sz="2800" dirty="0" err="1"/>
              <a:t>gridpane</a:t>
            </a:r>
            <a:r>
              <a:rPr lang="en" altLang="zh-CN" sz="2800" dirty="0"/>
              <a:t> = new </a:t>
            </a:r>
            <a:r>
              <a:rPr lang="en" altLang="zh-CN" sz="2800" dirty="0" err="1"/>
              <a:t>GridPane</a:t>
            </a:r>
            <a:r>
              <a:rPr lang="en" altLang="zh-CN" sz="2800" dirty="0"/>
              <a:t>(); </a:t>
            </a:r>
            <a:r>
              <a:rPr lang="en" altLang="zh-CN" sz="2800" b="1" dirty="0" err="1"/>
              <a:t>gridpane.add</a:t>
            </a:r>
            <a:r>
              <a:rPr lang="en" altLang="zh-CN" sz="2800" b="1" dirty="0"/>
              <a:t>(new Button(), 1, 0);</a:t>
            </a:r>
            <a:r>
              <a:rPr lang="en" altLang="zh-CN" sz="2800" dirty="0"/>
              <a:t> // column=1 row=0 </a:t>
            </a:r>
          </a:p>
          <a:p>
            <a:r>
              <a:rPr lang="en" altLang="zh-CN" sz="2800" b="1" dirty="0" err="1"/>
              <a:t>gridpane.add</a:t>
            </a:r>
            <a:r>
              <a:rPr lang="en" altLang="zh-CN" sz="2800" b="1" dirty="0"/>
              <a:t>(new Label(), 2, 0);</a:t>
            </a:r>
            <a:r>
              <a:rPr lang="en" altLang="zh-CN" sz="2800" dirty="0"/>
              <a:t> // column=2 row=0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8946804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6245E600-4096-2246-BE04-0EE6F82491EC}"/>
              </a:ext>
            </a:extLst>
          </p:cNvPr>
          <p:cNvSpPr/>
          <p:nvPr/>
        </p:nvSpPr>
        <p:spPr>
          <a:xfrm>
            <a:off x="203993" y="582067"/>
            <a:ext cx="8736013" cy="5693866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 err="1"/>
              <a:t>GridPane</a:t>
            </a:r>
            <a:r>
              <a:rPr lang="en" altLang="zh-CN" sz="2800" dirty="0"/>
              <a:t> </a:t>
            </a:r>
            <a:r>
              <a:rPr lang="en" altLang="zh-CN" sz="2800" dirty="0" err="1"/>
              <a:t>gridpane</a:t>
            </a:r>
            <a:r>
              <a:rPr lang="en" altLang="zh-CN" sz="2800" dirty="0"/>
              <a:t> = new </a:t>
            </a:r>
            <a:r>
              <a:rPr lang="en" altLang="zh-CN" sz="2800" dirty="0" err="1"/>
              <a:t>GridPane</a:t>
            </a:r>
            <a:r>
              <a:rPr lang="en" altLang="zh-CN" sz="2800" dirty="0"/>
              <a:t>();</a:t>
            </a:r>
          </a:p>
          <a:p>
            <a:r>
              <a:rPr lang="en" altLang="zh-CN" sz="2800" dirty="0"/>
              <a:t> // Set one constraint at a time... </a:t>
            </a:r>
          </a:p>
          <a:p>
            <a:r>
              <a:rPr lang="en" altLang="zh-CN" sz="2800" dirty="0"/>
              <a:t>// Places the button at the first row and second column Button button = new Button(); </a:t>
            </a:r>
          </a:p>
          <a:p>
            <a:r>
              <a:rPr lang="en" altLang="zh-CN" sz="2800" b="1" dirty="0" err="1"/>
              <a:t>GridPane.setRowIndex</a:t>
            </a:r>
            <a:r>
              <a:rPr lang="en" altLang="zh-CN" sz="2800" b="1" dirty="0"/>
              <a:t>(button, 0); </a:t>
            </a:r>
            <a:r>
              <a:rPr lang="en" altLang="zh-CN" sz="2800" b="1" dirty="0" err="1"/>
              <a:t>GridPane.setColumnIndex</a:t>
            </a:r>
            <a:r>
              <a:rPr lang="en" altLang="zh-CN" sz="2800" b="1" dirty="0"/>
              <a:t>(button, 1);</a:t>
            </a:r>
            <a:r>
              <a:rPr lang="en" altLang="zh-CN" sz="2800" dirty="0"/>
              <a:t> </a:t>
            </a:r>
          </a:p>
          <a:p>
            <a:r>
              <a:rPr lang="en" altLang="zh-CN" sz="2800" dirty="0"/>
              <a:t>// or convenience methods set more than one constraint at once... </a:t>
            </a:r>
          </a:p>
          <a:p>
            <a:r>
              <a:rPr lang="en" altLang="zh-CN" sz="2800" dirty="0"/>
              <a:t>Label label = new Label(); </a:t>
            </a:r>
          </a:p>
          <a:p>
            <a:r>
              <a:rPr lang="en" altLang="zh-CN" sz="2800" b="1" dirty="0" err="1"/>
              <a:t>GridPane.setConstraints</a:t>
            </a:r>
            <a:r>
              <a:rPr lang="en" altLang="zh-CN" sz="2800" b="1" dirty="0"/>
              <a:t>(label, 2, 0);</a:t>
            </a:r>
            <a:r>
              <a:rPr lang="en" altLang="zh-CN" sz="2800" dirty="0"/>
              <a:t> </a:t>
            </a:r>
          </a:p>
          <a:p>
            <a:r>
              <a:rPr lang="en" altLang="zh-CN" sz="2800" dirty="0"/>
              <a:t>// column=2 row=0 // don't forget to add children to </a:t>
            </a:r>
            <a:r>
              <a:rPr lang="en" altLang="zh-CN" sz="2800" dirty="0" err="1"/>
              <a:t>gridpane</a:t>
            </a:r>
            <a:r>
              <a:rPr lang="en" altLang="zh-CN" sz="2800" dirty="0"/>
              <a:t> </a:t>
            </a:r>
          </a:p>
          <a:p>
            <a:r>
              <a:rPr lang="en" altLang="zh-CN" sz="2800" b="1" dirty="0" err="1"/>
              <a:t>gridpane.getChildren</a:t>
            </a:r>
            <a:r>
              <a:rPr lang="en" altLang="zh-CN" sz="2800" b="1" dirty="0"/>
              <a:t>().</a:t>
            </a:r>
            <a:r>
              <a:rPr lang="en" altLang="zh-CN" sz="2800" b="1" dirty="0" err="1"/>
              <a:t>addAll</a:t>
            </a:r>
            <a:r>
              <a:rPr lang="en" altLang="zh-CN" sz="2800" b="1" dirty="0"/>
              <a:t>(button, label);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31033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24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Pane</a:t>
            </a:r>
            <a:r>
              <a:rPr lang="zh-CN" altLang="en-US" sz="4000" dirty="0"/>
              <a:t>：</a:t>
            </a:r>
            <a:endParaRPr lang="en-US" altLang="zh-CN" sz="4000" dirty="0"/>
          </a:p>
          <a:p>
            <a:pPr lvl="1"/>
            <a:r>
              <a:rPr lang="zh-CN" altLang="en-US" sz="2400" dirty="0"/>
              <a:t>固定位置</a:t>
            </a:r>
            <a:endParaRPr lang="en" altLang="zh-CN" sz="2400" dirty="0"/>
          </a:p>
          <a:p>
            <a:pPr marL="457200" lvl="1" indent="0" eaLnBrk="1" hangingPunct="1"/>
            <a:endParaRPr lang="en" altLang="zh-CN" sz="36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398085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25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38B65B-F633-B344-9174-729DA4291F0F}"/>
              </a:ext>
            </a:extLst>
          </p:cNvPr>
          <p:cNvSpPr/>
          <p:nvPr/>
        </p:nvSpPr>
        <p:spPr>
          <a:xfrm>
            <a:off x="457200" y="2136339"/>
            <a:ext cx="8556624" cy="3539430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/>
              <a:t>Pane canvas = new Pane(); </a:t>
            </a:r>
            <a:r>
              <a:rPr lang="en" altLang="zh-CN" sz="2800" dirty="0" err="1"/>
              <a:t>canvas.setPrefSize</a:t>
            </a:r>
            <a:r>
              <a:rPr lang="en" altLang="zh-CN" sz="2800" dirty="0"/>
              <a:t>(200,200); </a:t>
            </a:r>
          </a:p>
          <a:p>
            <a:r>
              <a:rPr lang="en" altLang="zh-CN" sz="2800" dirty="0"/>
              <a:t>Circle circle = new Circle(50,Color.BLUE); </a:t>
            </a:r>
          </a:p>
          <a:p>
            <a:r>
              <a:rPr lang="en" altLang="zh-CN" sz="2800" dirty="0" err="1"/>
              <a:t>circle.relocate</a:t>
            </a:r>
            <a:r>
              <a:rPr lang="en" altLang="zh-CN" sz="2800" dirty="0"/>
              <a:t>(20, 20); </a:t>
            </a:r>
          </a:p>
          <a:p>
            <a:r>
              <a:rPr lang="en" altLang="zh-CN" sz="2800" dirty="0"/>
              <a:t>Rectangle rectangle = new</a:t>
            </a:r>
            <a:r>
              <a:rPr lang="zh-CN" altLang="en-US" sz="2800" dirty="0"/>
              <a:t> </a:t>
            </a:r>
            <a:r>
              <a:rPr lang="en" altLang="zh-CN" sz="2800" dirty="0"/>
              <a:t>Rectangle(100,100,Color.RED); </a:t>
            </a:r>
            <a:r>
              <a:rPr lang="en" altLang="zh-CN" sz="2800" dirty="0" err="1"/>
              <a:t>rectangle.relocate</a:t>
            </a:r>
            <a:r>
              <a:rPr lang="en" altLang="zh-CN" sz="2800" dirty="0"/>
              <a:t>(70,70); </a:t>
            </a:r>
            <a:r>
              <a:rPr lang="en" altLang="zh-CN" sz="2800" dirty="0" err="1"/>
              <a:t>canvas.getChildren</a:t>
            </a:r>
            <a:r>
              <a:rPr lang="en" altLang="zh-CN" sz="2800" dirty="0"/>
              <a:t>().</a:t>
            </a:r>
            <a:r>
              <a:rPr lang="en" altLang="zh-CN" sz="2800" dirty="0" err="1"/>
              <a:t>addAll</a:t>
            </a:r>
            <a:r>
              <a:rPr lang="en" altLang="zh-CN" sz="2800" dirty="0"/>
              <a:t>(</a:t>
            </a:r>
            <a:r>
              <a:rPr lang="en" altLang="zh-CN" sz="2800" dirty="0" err="1"/>
              <a:t>circle,rectangle</a:t>
            </a:r>
            <a:r>
              <a:rPr lang="en" altLang="zh-CN" sz="2800" dirty="0"/>
              <a:t>);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833888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26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 err="1"/>
              <a:t>StackPane</a:t>
            </a:r>
            <a:r>
              <a:rPr lang="zh-CN" altLang="en-US" sz="3200" dirty="0"/>
              <a:t>：</a:t>
            </a:r>
            <a:endParaRPr lang="en" altLang="zh-CN" dirty="0"/>
          </a:p>
          <a:p>
            <a:pPr lvl="1"/>
            <a:r>
              <a:rPr lang="zh-CN" altLang="en-US" dirty="0"/>
              <a:t>堆栈窗格布局将应用程序中的节点排列在另一个上面，就像在堆栈中一样。 首先添加的节点位于堆栈的底部，下一个节点位于堆栈的顶部。</a:t>
            </a:r>
          </a:p>
          <a:p>
            <a:br>
              <a:rPr lang="zh-CN" altLang="en-US" dirty="0"/>
            </a:br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7519987-D13F-C64B-9432-B6555DC557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2893498"/>
            <a:ext cx="1689100" cy="3880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24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27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11560" y="548680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26012C5-009F-7647-8036-35FD3A04FD7F}"/>
              </a:ext>
            </a:extLst>
          </p:cNvPr>
          <p:cNvSpPr/>
          <p:nvPr/>
        </p:nvSpPr>
        <p:spPr>
          <a:xfrm>
            <a:off x="466229" y="1340768"/>
            <a:ext cx="8197517" cy="4604246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400" dirty="0"/>
              <a:t>// Align the title Label at the bottom-center of the </a:t>
            </a:r>
            <a:r>
              <a:rPr lang="en" altLang="zh-CN" sz="2400" dirty="0" err="1"/>
              <a:t>stackpane</a:t>
            </a:r>
            <a:endParaRPr lang="en" altLang="zh-CN" sz="2400" dirty="0"/>
          </a:p>
          <a:p>
            <a:r>
              <a:rPr lang="en" altLang="zh-CN" sz="2400" dirty="0"/>
              <a:t> Label title = new Label(); </a:t>
            </a:r>
          </a:p>
          <a:p>
            <a:r>
              <a:rPr lang="en" altLang="zh-CN" sz="2400" b="1" dirty="0" err="1"/>
              <a:t>StackPane.setAlignment</a:t>
            </a:r>
            <a:r>
              <a:rPr lang="en" altLang="zh-CN" sz="2400" b="1" dirty="0"/>
              <a:t>(title, </a:t>
            </a:r>
            <a:r>
              <a:rPr lang="en" altLang="zh-CN" sz="2400" b="1" dirty="0" err="1"/>
              <a:t>Pos.BOTTOM_CENTER</a:t>
            </a:r>
            <a:r>
              <a:rPr lang="en" altLang="zh-CN" sz="2400" b="1" dirty="0"/>
              <a:t>);</a:t>
            </a:r>
            <a:r>
              <a:rPr lang="en" altLang="zh-CN" sz="2400" dirty="0"/>
              <a:t> </a:t>
            </a:r>
            <a:r>
              <a:rPr lang="en" altLang="zh-CN" sz="2400" dirty="0" err="1"/>
              <a:t>stackpane.getChildren.addAll</a:t>
            </a:r>
            <a:r>
              <a:rPr lang="en" altLang="zh-CN" sz="2400" dirty="0"/>
              <a:t>(new </a:t>
            </a:r>
            <a:r>
              <a:rPr lang="en" altLang="zh-CN" sz="2400" dirty="0" err="1"/>
              <a:t>ImageView</a:t>
            </a:r>
            <a:r>
              <a:rPr lang="en" altLang="zh-CN" sz="2400" dirty="0"/>
              <a:t>(...), title); </a:t>
            </a:r>
          </a:p>
          <a:p>
            <a:r>
              <a:rPr lang="en" altLang="zh-CN" sz="2400" dirty="0"/>
              <a:t>// Create an 8 pixel margin around a </a:t>
            </a:r>
            <a:r>
              <a:rPr lang="en" altLang="zh-CN" sz="2400" dirty="0" err="1"/>
              <a:t>listview</a:t>
            </a:r>
            <a:r>
              <a:rPr lang="en" altLang="zh-CN" sz="2400" dirty="0"/>
              <a:t> in the </a:t>
            </a:r>
            <a:r>
              <a:rPr lang="en" altLang="zh-CN" sz="2400" dirty="0" err="1"/>
              <a:t>stackpane</a:t>
            </a:r>
            <a:r>
              <a:rPr lang="en" altLang="zh-CN" sz="2400" dirty="0"/>
              <a:t> </a:t>
            </a:r>
          </a:p>
          <a:p>
            <a:r>
              <a:rPr lang="en" altLang="zh-CN" sz="2400" dirty="0" err="1"/>
              <a:t>ListView</a:t>
            </a:r>
            <a:r>
              <a:rPr lang="en" altLang="zh-CN" sz="2400" dirty="0"/>
              <a:t> list = new </a:t>
            </a:r>
            <a:r>
              <a:rPr lang="en" altLang="zh-CN" sz="2400" dirty="0" err="1"/>
              <a:t>ListView</a:t>
            </a:r>
            <a:r>
              <a:rPr lang="en" altLang="zh-CN" sz="2400" dirty="0"/>
              <a:t>(); </a:t>
            </a:r>
          </a:p>
          <a:p>
            <a:r>
              <a:rPr lang="en" altLang="zh-CN" sz="2400" b="1" dirty="0" err="1"/>
              <a:t>StackPane.setMargin</a:t>
            </a:r>
            <a:r>
              <a:rPr lang="en" altLang="zh-CN" sz="2400" b="1" dirty="0"/>
              <a:t>(list, new Insets(8,8,8,8);</a:t>
            </a:r>
            <a:r>
              <a:rPr lang="en" altLang="zh-CN" sz="2400" dirty="0"/>
              <a:t> </a:t>
            </a:r>
          </a:p>
          <a:p>
            <a:r>
              <a:rPr lang="en" altLang="zh-CN" sz="2400" dirty="0" err="1"/>
              <a:t>stackpane.getChildren</a:t>
            </a:r>
            <a:r>
              <a:rPr lang="en" altLang="zh-CN" sz="2400" dirty="0"/>
              <a:t>().add(list);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602646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28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62068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 err="1"/>
              <a:t>TilePane</a:t>
            </a:r>
            <a:r>
              <a:rPr lang="zh-CN" altLang="en-US" sz="3200" dirty="0"/>
              <a:t>：</a:t>
            </a:r>
            <a:endParaRPr lang="en" altLang="zh-CN" dirty="0"/>
          </a:p>
          <a:p>
            <a:pPr lvl="1"/>
            <a:r>
              <a:rPr lang="en" altLang="zh-CN" dirty="0"/>
              <a:t>Tile</a:t>
            </a:r>
            <a:r>
              <a:rPr lang="zh-CN" altLang="en-US" dirty="0"/>
              <a:t>窗格布局以均匀大小的</a:t>
            </a:r>
            <a:r>
              <a:rPr lang="en" altLang="zh-CN" dirty="0"/>
              <a:t>tile</a:t>
            </a:r>
            <a:r>
              <a:rPr lang="zh-CN" altLang="en-US" dirty="0"/>
              <a:t>的形式添加应用程序的所有节点。</a:t>
            </a:r>
          </a:p>
          <a:p>
            <a:br>
              <a:rPr lang="zh-CN" altLang="en-US" dirty="0"/>
            </a:br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428550B-119C-F841-8EE5-E657E753F7FC}"/>
              </a:ext>
            </a:extLst>
          </p:cNvPr>
          <p:cNvSpPr/>
          <p:nvPr/>
        </p:nvSpPr>
        <p:spPr>
          <a:xfrm>
            <a:off x="685799" y="2481034"/>
            <a:ext cx="7961313" cy="2677656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 err="1"/>
              <a:t>TilePane</a:t>
            </a:r>
            <a:r>
              <a:rPr lang="en" altLang="zh-CN" sz="2800" dirty="0"/>
              <a:t> tile = new </a:t>
            </a:r>
            <a:r>
              <a:rPr lang="en" altLang="zh-CN" sz="2800" dirty="0" err="1"/>
              <a:t>TilePane</a:t>
            </a:r>
            <a:r>
              <a:rPr lang="en" altLang="zh-CN" sz="2800" dirty="0"/>
              <a:t>(); </a:t>
            </a:r>
          </a:p>
          <a:p>
            <a:r>
              <a:rPr lang="en" altLang="zh-CN" sz="2800" dirty="0" err="1"/>
              <a:t>tile.setHgap</a:t>
            </a:r>
            <a:r>
              <a:rPr lang="en" altLang="zh-CN" sz="2800" dirty="0"/>
              <a:t>(8); </a:t>
            </a:r>
          </a:p>
          <a:p>
            <a:r>
              <a:rPr lang="en" altLang="zh-CN" sz="2800" dirty="0" err="1"/>
              <a:t>tile.setPrefColumns</a:t>
            </a:r>
            <a:r>
              <a:rPr lang="en" altLang="zh-CN" sz="2800" dirty="0"/>
              <a:t>(4); </a:t>
            </a:r>
          </a:p>
          <a:p>
            <a:r>
              <a:rPr lang="en" altLang="zh-CN" sz="2800" dirty="0"/>
              <a:t>for (</a:t>
            </a:r>
            <a:r>
              <a:rPr lang="en" altLang="zh-CN" sz="2800" dirty="0" err="1"/>
              <a:t>int</a:t>
            </a:r>
            <a:r>
              <a:rPr lang="en" altLang="zh-CN" sz="2800" dirty="0"/>
              <a:t> </a:t>
            </a:r>
            <a:r>
              <a:rPr lang="en" altLang="zh-CN" sz="2800" dirty="0" err="1"/>
              <a:t>i</a:t>
            </a:r>
            <a:r>
              <a:rPr lang="en" altLang="zh-CN" sz="2800" dirty="0"/>
              <a:t> = 0; </a:t>
            </a:r>
            <a:r>
              <a:rPr lang="en" altLang="zh-CN" sz="2800" dirty="0" err="1"/>
              <a:t>i</a:t>
            </a:r>
            <a:r>
              <a:rPr lang="en" altLang="zh-CN" sz="2800" dirty="0"/>
              <a:t> &lt; 20; </a:t>
            </a:r>
            <a:r>
              <a:rPr lang="en" altLang="zh-CN" sz="2800" dirty="0" err="1"/>
              <a:t>i</a:t>
            </a:r>
            <a:r>
              <a:rPr lang="en" altLang="zh-CN" sz="2800" dirty="0"/>
              <a:t>++) { </a:t>
            </a:r>
            <a:r>
              <a:rPr lang="en" altLang="zh-CN" sz="2800" dirty="0" err="1"/>
              <a:t>tile.getChildren</a:t>
            </a:r>
            <a:r>
              <a:rPr lang="en" altLang="zh-CN" sz="2800" dirty="0"/>
              <a:t>().add(new </a:t>
            </a:r>
            <a:r>
              <a:rPr lang="en" altLang="zh-CN" sz="2800" dirty="0" err="1"/>
              <a:t>ImageView</a:t>
            </a:r>
            <a:r>
              <a:rPr lang="en" altLang="zh-CN" sz="2800" dirty="0"/>
              <a:t>(...)); 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3145311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29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3200" dirty="0"/>
              <a:t>Example</a:t>
            </a:r>
            <a:r>
              <a:rPr lang="zh-CN" altLang="en-US" sz="3200" dirty="0"/>
              <a:t>：</a:t>
            </a:r>
            <a:endParaRPr lang="en" altLang="zh-CN" sz="3200" dirty="0"/>
          </a:p>
          <a:p>
            <a:pPr lvl="1"/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F8C8E3-FC76-5F4B-AA39-9B295B541D62}"/>
              </a:ext>
            </a:extLst>
          </p:cNvPr>
          <p:cNvSpPr/>
          <p:nvPr/>
        </p:nvSpPr>
        <p:spPr>
          <a:xfrm>
            <a:off x="395416" y="2348880"/>
            <a:ext cx="8425056" cy="2677656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800" dirty="0" err="1"/>
              <a:t>TilePane</a:t>
            </a:r>
            <a:r>
              <a:rPr lang="en" altLang="zh-CN" sz="2800" dirty="0"/>
              <a:t> tile = new </a:t>
            </a:r>
            <a:r>
              <a:rPr lang="en" altLang="zh-CN" sz="2800" dirty="0" err="1"/>
              <a:t>TilePane</a:t>
            </a:r>
            <a:r>
              <a:rPr lang="en" altLang="zh-CN" sz="2800" dirty="0"/>
              <a:t>(</a:t>
            </a:r>
            <a:r>
              <a:rPr lang="en" altLang="zh-CN" sz="2800" dirty="0" err="1"/>
              <a:t>Orientation.VERTICAL</a:t>
            </a:r>
            <a:r>
              <a:rPr lang="en" altLang="zh-CN" sz="2800" dirty="0"/>
              <a:t>); </a:t>
            </a:r>
            <a:r>
              <a:rPr lang="en" altLang="zh-CN" sz="2800" dirty="0" err="1"/>
              <a:t>tile.setTileAlignment</a:t>
            </a:r>
            <a:r>
              <a:rPr lang="en" altLang="zh-CN" sz="2800" dirty="0"/>
              <a:t>(</a:t>
            </a:r>
            <a:r>
              <a:rPr lang="en" altLang="zh-CN" sz="2800" dirty="0" err="1"/>
              <a:t>Pos.CENTER_LEFT</a:t>
            </a:r>
            <a:r>
              <a:rPr lang="en" altLang="zh-CN" sz="2800" dirty="0"/>
              <a:t>); </a:t>
            </a:r>
            <a:r>
              <a:rPr lang="en" altLang="zh-CN" sz="2800" dirty="0" err="1"/>
              <a:t>tile.setPrefRows</a:t>
            </a:r>
            <a:r>
              <a:rPr lang="en" altLang="zh-CN" sz="2800" dirty="0"/>
              <a:t>(10); </a:t>
            </a:r>
          </a:p>
          <a:p>
            <a:r>
              <a:rPr lang="en" altLang="zh-CN" sz="2800" dirty="0"/>
              <a:t>for (</a:t>
            </a:r>
            <a:r>
              <a:rPr lang="en" altLang="zh-CN" sz="2800" dirty="0" err="1"/>
              <a:t>int</a:t>
            </a:r>
            <a:r>
              <a:rPr lang="en" altLang="zh-CN" sz="2800" dirty="0"/>
              <a:t> </a:t>
            </a:r>
            <a:r>
              <a:rPr lang="en" altLang="zh-CN" sz="2800" dirty="0" err="1"/>
              <a:t>i</a:t>
            </a:r>
            <a:r>
              <a:rPr lang="en" altLang="zh-CN" sz="2800" dirty="0"/>
              <a:t> = 0; </a:t>
            </a:r>
            <a:r>
              <a:rPr lang="en" altLang="zh-CN" sz="2800" dirty="0" err="1"/>
              <a:t>i</a:t>
            </a:r>
            <a:r>
              <a:rPr lang="en" altLang="zh-CN" sz="2800" dirty="0"/>
              <a:t> &lt; 50; </a:t>
            </a:r>
            <a:r>
              <a:rPr lang="en" altLang="zh-CN" sz="2800" dirty="0" err="1"/>
              <a:t>i</a:t>
            </a:r>
            <a:r>
              <a:rPr lang="en" altLang="zh-CN" sz="2800" dirty="0"/>
              <a:t>++) { </a:t>
            </a:r>
            <a:r>
              <a:rPr lang="en" altLang="zh-CN" sz="2800" dirty="0" err="1"/>
              <a:t>tile.getChildren</a:t>
            </a:r>
            <a:r>
              <a:rPr lang="en" altLang="zh-CN" sz="2800" dirty="0"/>
              <a:t>().add(new </a:t>
            </a:r>
            <a:r>
              <a:rPr lang="en-US" altLang="zh-CN" sz="2800" dirty="0"/>
              <a:t>Button</a:t>
            </a:r>
            <a:r>
              <a:rPr lang="en" altLang="zh-CN" sz="2800" dirty="0"/>
              <a:t>(...)); }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715846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A06CDA-43A8-4E17-B84B-7432A3166A6E}"/>
              </a:ext>
            </a:extLst>
          </p:cNvPr>
          <p:cNvSpPr/>
          <p:nvPr/>
        </p:nvSpPr>
        <p:spPr>
          <a:xfrm>
            <a:off x="345693" y="188640"/>
            <a:ext cx="8328025" cy="60632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-457200">
              <a:lnSpc>
                <a:spcPts val="4600"/>
              </a:lnSpc>
              <a:buFont typeface="Wingdings" panose="05000000000000000000" pitchFamily="2" charset="2"/>
              <a:buChar char="u"/>
              <a:defRPr/>
            </a:pPr>
            <a:r>
              <a:rPr lang="en-US" altLang="zh-CN" sz="2800"/>
              <a:t>JavaFX</a:t>
            </a:r>
            <a:r>
              <a:rPr lang="zh-CN" altLang="en-US" sz="2800"/>
              <a:t>包的层次</a:t>
            </a:r>
            <a:r>
              <a:rPr lang="zh-CN" altLang="zh-CN" sz="2800"/>
              <a:t>：</a:t>
            </a:r>
            <a:endParaRPr lang="en-US" altLang="zh-CN" sz="280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C466AA-B2C1-4E44-8D1A-4E4EB1711D05}"/>
              </a:ext>
            </a:extLst>
          </p:cNvPr>
          <p:cNvSpPr/>
          <p:nvPr/>
        </p:nvSpPr>
        <p:spPr>
          <a:xfrm>
            <a:off x="5004048" y="1037049"/>
            <a:ext cx="316835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>
                <a:solidFill>
                  <a:srgbClr val="0033CC"/>
                </a:solidFill>
                <a:latin typeface="DejaVu Sans"/>
              </a:rPr>
              <a:t>（动画）</a:t>
            </a:r>
            <a:endParaRPr lang="en-US" altLang="zh-CN" sz="2000">
              <a:solidFill>
                <a:srgbClr val="0033CC"/>
              </a:solidFill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3"/>
              </a:rPr>
              <a:t>javafx.animation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endParaRPr lang="en-US" altLang="zh-CN" sz="2000" b="0">
              <a:solidFill>
                <a:srgbClr val="353833"/>
              </a:solidFill>
              <a:latin typeface="DejaVu Sans"/>
            </a:endParaRPr>
          </a:p>
          <a:p>
            <a:r>
              <a:rPr lang="zh-CN" altLang="en-US" sz="2000">
                <a:solidFill>
                  <a:srgbClr val="0033CC"/>
                </a:solidFill>
                <a:latin typeface="DejaVu Sans"/>
              </a:rPr>
              <a:t>（多媒体）</a:t>
            </a:r>
            <a:endParaRPr lang="en-US" altLang="zh-CN" sz="2000">
              <a:solidFill>
                <a:srgbClr val="0033CC"/>
              </a:solidFill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4"/>
              </a:rPr>
              <a:t>javafx.scene.image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5"/>
              </a:rPr>
              <a:t>javafx.scene.media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endParaRPr lang="en-US" altLang="zh-CN" sz="2000" b="0">
              <a:solidFill>
                <a:srgbClr val="353833"/>
              </a:solidFill>
              <a:latin typeface="DejaVu Sans"/>
            </a:endParaRPr>
          </a:p>
          <a:p>
            <a:r>
              <a:rPr lang="zh-CN" altLang="en-US" sz="2000">
                <a:solidFill>
                  <a:srgbClr val="0033CC"/>
                </a:solidFill>
                <a:latin typeface="DejaVu Sans"/>
              </a:rPr>
              <a:t>（嵌入</a:t>
            </a:r>
            <a:r>
              <a:rPr lang="en-US" altLang="zh-CN" sz="2000">
                <a:solidFill>
                  <a:srgbClr val="0033CC"/>
                </a:solidFill>
                <a:latin typeface="DejaVu Sans"/>
              </a:rPr>
              <a:t>swing</a:t>
            </a:r>
            <a:r>
              <a:rPr lang="zh-CN" altLang="en-US" sz="2000">
                <a:solidFill>
                  <a:srgbClr val="0033CC"/>
                </a:solidFill>
                <a:latin typeface="DejaVu Sans"/>
              </a:rPr>
              <a:t>）</a:t>
            </a:r>
            <a:endParaRPr lang="en-US" altLang="zh-CN" sz="2000">
              <a:solidFill>
                <a:srgbClr val="0033CC"/>
              </a:solidFill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6"/>
              </a:rPr>
              <a:t>javafx.embed.swing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b="0">
              <a:solidFill>
                <a:srgbClr val="353833"/>
              </a:solidFill>
              <a:latin typeface="DejaVu Sans"/>
            </a:endParaRPr>
          </a:p>
          <a:p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（</a:t>
            </a:r>
            <a:r>
              <a:rPr lang="en-US" altLang="zh-CN" sz="2000" i="0">
                <a:solidFill>
                  <a:srgbClr val="0033CC"/>
                </a:solidFill>
                <a:effectLst/>
                <a:latin typeface="DejaVu Sans"/>
              </a:rPr>
              <a:t>web</a:t>
            </a:r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相关）</a:t>
            </a:r>
            <a:endParaRPr lang="en-US" altLang="zh-CN" sz="2000" i="0">
              <a:solidFill>
                <a:srgbClr val="0033CC"/>
              </a:solidFill>
              <a:effectLst/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7"/>
              </a:rPr>
              <a:t>javafx.scene.web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52989B7-9D30-4BEA-BB4E-ECA8B4D310BC}"/>
              </a:ext>
            </a:extLst>
          </p:cNvPr>
          <p:cNvSpPr/>
          <p:nvPr/>
        </p:nvSpPr>
        <p:spPr>
          <a:xfrm>
            <a:off x="971600" y="1037049"/>
            <a:ext cx="4572000" cy="563231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>
                <a:solidFill>
                  <a:srgbClr val="0033CC"/>
                </a:solidFill>
                <a:latin typeface="DejaVu Sans"/>
              </a:rPr>
              <a:t>（</a:t>
            </a:r>
            <a:r>
              <a:rPr lang="en-US" altLang="zh-CN" sz="2000">
                <a:solidFill>
                  <a:srgbClr val="0033CC"/>
                </a:solidFill>
                <a:latin typeface="DejaVu Sans"/>
              </a:rPr>
              <a:t>JavaFX</a:t>
            </a:r>
            <a:r>
              <a:rPr lang="zh-CN" altLang="en-US" sz="2000">
                <a:solidFill>
                  <a:srgbClr val="0033CC"/>
                </a:solidFill>
                <a:latin typeface="DejaVu Sans"/>
              </a:rPr>
              <a:t>基础）</a:t>
            </a:r>
            <a:endParaRPr lang="en-US" altLang="zh-CN" sz="2000">
              <a:solidFill>
                <a:srgbClr val="0033CC"/>
              </a:solidFill>
              <a:latin typeface="DejaVu Sans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8"/>
              </a:rPr>
              <a:t>javafx.application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9"/>
              </a:rPr>
              <a:t>javafx.stage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0"/>
              </a:rPr>
              <a:t>javafx.scene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,</a:t>
            </a: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（</a:t>
            </a:r>
            <a:r>
              <a:rPr lang="en-US" altLang="zh-CN" sz="2000" i="0">
                <a:solidFill>
                  <a:srgbClr val="0033CC"/>
                </a:solidFill>
                <a:effectLst/>
                <a:latin typeface="DejaVu Sans"/>
              </a:rPr>
              <a:t>GUI</a:t>
            </a:r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与事件处理）</a:t>
            </a:r>
            <a:endParaRPr lang="en-US" altLang="zh-CN" sz="2000" i="0">
              <a:solidFill>
                <a:srgbClr val="0033CC"/>
              </a:solidFill>
              <a:effectLst/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1"/>
              </a:rPr>
              <a:t>javafx.fxml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2"/>
              </a:rPr>
              <a:t>javafx.scene.layout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3"/>
              </a:rPr>
              <a:t>javafx.scene.control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4"/>
              </a:rPr>
              <a:t>javafx.scene.input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5"/>
              </a:rPr>
              <a:t>javafx.event</a:t>
            </a:r>
            <a:endParaRPr lang="en-US" altLang="zh-CN" sz="2000" b="0" i="0" u="none" strike="noStrike">
              <a:solidFill>
                <a:srgbClr val="4A6782"/>
              </a:solidFill>
              <a:effectLst/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altLang="zh-CN" sz="2000" b="0">
              <a:solidFill>
                <a:srgbClr val="4A6782"/>
              </a:solidFill>
              <a:latin typeface="DejaVu Sans"/>
            </a:endParaRPr>
          </a:p>
          <a:p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（</a:t>
            </a:r>
            <a:r>
              <a:rPr lang="en-US" altLang="zh-CN" sz="2000" i="0">
                <a:solidFill>
                  <a:srgbClr val="0033CC"/>
                </a:solidFill>
                <a:effectLst/>
                <a:latin typeface="DejaVu Sans"/>
              </a:rPr>
              <a:t>2D</a:t>
            </a:r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与</a:t>
            </a:r>
            <a:r>
              <a:rPr lang="en-US" altLang="zh-CN" sz="2000" i="0">
                <a:solidFill>
                  <a:srgbClr val="0033CC"/>
                </a:solidFill>
                <a:effectLst/>
                <a:latin typeface="DejaVu Sans"/>
              </a:rPr>
              <a:t>3D</a:t>
            </a:r>
            <a:r>
              <a:rPr lang="zh-CN" altLang="en-US" sz="2000" i="0">
                <a:solidFill>
                  <a:srgbClr val="0033CC"/>
                </a:solidFill>
                <a:effectLst/>
                <a:latin typeface="DejaVu Sans"/>
              </a:rPr>
              <a:t>图形）</a:t>
            </a:r>
            <a:endParaRPr lang="en-US" altLang="zh-CN" sz="2000" i="0">
              <a:solidFill>
                <a:srgbClr val="0033CC"/>
              </a:solidFill>
              <a:effectLst/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6"/>
              </a:rPr>
              <a:t>javafx.scene.canvas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7"/>
              </a:rPr>
              <a:t>javafx.scene.shape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8"/>
              </a:rPr>
              <a:t>javafx.scene.paint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19"/>
              </a:rPr>
              <a:t>javafx.scene.transform </a:t>
            </a:r>
            <a:r>
              <a:rPr lang="en-US" altLang="zh-CN" sz="2000" b="0" i="0">
                <a:solidFill>
                  <a:srgbClr val="353833"/>
                </a:solidFill>
                <a:effectLst/>
                <a:latin typeface="DejaVu Sans"/>
              </a:rPr>
              <a:t>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altLang="zh-CN" sz="2000" b="0" i="0" u="none" strike="noStrike">
                <a:solidFill>
                  <a:srgbClr val="4A6782"/>
                </a:solidFill>
                <a:effectLst/>
                <a:latin typeface="DejaVu Sans"/>
                <a:hlinkClick r:id="rId20"/>
              </a:rPr>
              <a:t>javafx.geometry</a:t>
            </a:r>
            <a:endParaRPr lang="en-US" altLang="zh-CN" sz="2000" b="0" i="0">
              <a:solidFill>
                <a:srgbClr val="353833"/>
              </a:solidFill>
              <a:effectLst/>
              <a:latin typeface="DejaVu Sans"/>
            </a:endParaRPr>
          </a:p>
        </p:txBody>
      </p:sp>
    </p:spTree>
    <p:extLst>
      <p:ext uri="{BB962C8B-B14F-4D97-AF65-F5344CB8AC3E}">
        <p14:creationId xmlns:p14="http://schemas.microsoft.com/office/powerpoint/2010/main" val="233441221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30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dirty="0" err="1"/>
              <a:t>TitlePane</a:t>
            </a:r>
            <a:r>
              <a:rPr lang="zh-CN" altLang="en-US" sz="3200" dirty="0"/>
              <a:t>：</a:t>
            </a:r>
            <a:endParaRPr lang="en" altLang="zh-CN" dirty="0"/>
          </a:p>
          <a:p>
            <a:pPr lvl="1"/>
            <a:r>
              <a:rPr lang="en" altLang="zh-CN" dirty="0" err="1"/>
              <a:t>TitledPane</a:t>
            </a:r>
            <a:r>
              <a:rPr lang="en" altLang="zh-CN" dirty="0"/>
              <a:t> </a:t>
            </a:r>
            <a:r>
              <a:rPr lang="zh-CN" altLang="en" dirty="0"/>
              <a:t>是</a:t>
            </a:r>
            <a:r>
              <a:rPr lang="zh-CN" altLang="en-US" dirty="0"/>
              <a:t>一个关闭和打开的有标题的</a:t>
            </a:r>
            <a:r>
              <a:rPr lang="en" altLang="zh-CN" dirty="0"/>
              <a:t>panel</a:t>
            </a:r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AADF18-DC1F-0B4E-9874-5141195371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2200" y="2599411"/>
            <a:ext cx="2095500" cy="2511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148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xfrm>
            <a:off x="454969" y="5020419"/>
            <a:ext cx="2133600" cy="476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 sz="1100">
                <a:latin typeface="Lucida Sans Unicode" panose="020B0602030504020204" pitchFamily="34" charset="0"/>
              </a:rPr>
              <a:pPr eaLnBrk="1" hangingPunct="1"/>
              <a:t>31</a:t>
            </a:fld>
            <a:endParaRPr lang="en-US" altLang="zh-CN" sz="1100">
              <a:latin typeface="Lucida Sans Unicode" panose="020B0602030504020204" pitchFamily="34" charset="0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3568" y="116632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" altLang="zh-CN" sz="2400" dirty="0"/>
              <a:t>Example</a:t>
            </a:r>
            <a:r>
              <a:rPr lang="zh-CN" altLang="en-US" sz="2400" dirty="0"/>
              <a:t>：</a:t>
            </a:r>
            <a:endParaRPr lang="en" altLang="zh-CN" sz="2400" dirty="0"/>
          </a:p>
          <a:p>
            <a:pPr lvl="1"/>
            <a:endParaRPr lang="en" altLang="zh-CN" sz="2000" dirty="0"/>
          </a:p>
          <a:p>
            <a:pPr lvl="1"/>
            <a:endParaRPr lang="en" altLang="zh-CN" sz="2000" dirty="0"/>
          </a:p>
          <a:p>
            <a:pPr marL="457200" lvl="1" indent="0" eaLnBrk="1" hangingPunct="1"/>
            <a:endParaRPr lang="en-US" altLang="zh-CN" sz="1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EF8C8E3-FC76-5F4B-AA39-9B295B541D62}"/>
              </a:ext>
            </a:extLst>
          </p:cNvPr>
          <p:cNvSpPr/>
          <p:nvPr/>
        </p:nvSpPr>
        <p:spPr>
          <a:xfrm>
            <a:off x="291457" y="594895"/>
            <a:ext cx="8556624" cy="338554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1600" dirty="0" err="1"/>
              <a:t>TitledPane</a:t>
            </a:r>
            <a:r>
              <a:rPr lang="en" altLang="zh-CN" sz="1600" dirty="0"/>
              <a:t> </a:t>
            </a:r>
            <a:r>
              <a:rPr lang="en" altLang="zh-CN" sz="1600" dirty="0" err="1"/>
              <a:t>titledPane</a:t>
            </a:r>
            <a:r>
              <a:rPr lang="en" altLang="zh-CN" sz="1600" dirty="0"/>
              <a:t> = new </a:t>
            </a:r>
            <a:r>
              <a:rPr lang="en" altLang="zh-CN" sz="1600" dirty="0" err="1"/>
              <a:t>TitledPane</a:t>
            </a:r>
            <a:r>
              <a:rPr lang="en" altLang="zh-CN" sz="1600" dirty="0"/>
              <a:t>("My Title", new </a:t>
            </a:r>
            <a:r>
              <a:rPr lang="en" altLang="zh-CN" sz="1600" dirty="0" err="1"/>
              <a:t>CheckBox</a:t>
            </a:r>
            <a:r>
              <a:rPr lang="en" altLang="zh-CN" sz="1600" dirty="0"/>
              <a:t>("OK")); </a:t>
            </a:r>
            <a:endParaRPr lang="zh-CN" altLang="en-US" sz="16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5185DB8-3477-3849-A910-5EB9011A9F41}"/>
              </a:ext>
            </a:extLst>
          </p:cNvPr>
          <p:cNvSpPr/>
          <p:nvPr/>
        </p:nvSpPr>
        <p:spPr>
          <a:xfrm>
            <a:off x="271614" y="1012727"/>
            <a:ext cx="8556624" cy="5355312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1800" dirty="0"/>
              <a:t>final String[] </a:t>
            </a:r>
            <a:r>
              <a:rPr lang="en" altLang="zh-CN" sz="1800" dirty="0" err="1"/>
              <a:t>imageNames</a:t>
            </a:r>
            <a:r>
              <a:rPr lang="en" altLang="zh-CN" sz="1800" dirty="0"/>
              <a:t> = new String[]{"Apples", "Flowers", "Leaves"};</a:t>
            </a:r>
          </a:p>
          <a:p>
            <a:r>
              <a:rPr lang="en" altLang="zh-CN" sz="1800" dirty="0"/>
              <a:t>    final Image[] images = new Image[</a:t>
            </a:r>
            <a:r>
              <a:rPr lang="en" altLang="zh-CN" sz="1800" dirty="0" err="1"/>
              <a:t>imageNames.length</a:t>
            </a:r>
            <a:r>
              <a:rPr lang="en" altLang="zh-CN" sz="1800" dirty="0"/>
              <a:t>];</a:t>
            </a:r>
          </a:p>
          <a:p>
            <a:r>
              <a:rPr lang="en" altLang="zh-CN" sz="1800" dirty="0"/>
              <a:t>    final </a:t>
            </a:r>
            <a:r>
              <a:rPr lang="en" altLang="zh-CN" sz="1800" dirty="0" err="1"/>
              <a:t>ImageView</a:t>
            </a:r>
            <a:r>
              <a:rPr lang="en" altLang="zh-CN" sz="1800" dirty="0"/>
              <a:t>[] pics = new </a:t>
            </a:r>
            <a:r>
              <a:rPr lang="en" altLang="zh-CN" sz="1800" dirty="0" err="1"/>
              <a:t>ImageView</a:t>
            </a:r>
            <a:r>
              <a:rPr lang="en" altLang="zh-CN" sz="1800" dirty="0"/>
              <a:t>[</a:t>
            </a:r>
            <a:r>
              <a:rPr lang="en" altLang="zh-CN" sz="1800" dirty="0" err="1"/>
              <a:t>imageNames.length</a:t>
            </a:r>
            <a:r>
              <a:rPr lang="en" altLang="zh-CN" sz="1800" dirty="0"/>
              <a:t>];</a:t>
            </a:r>
          </a:p>
          <a:p>
            <a:r>
              <a:rPr lang="en" altLang="zh-CN" sz="1800" dirty="0"/>
              <a:t>    final </a:t>
            </a:r>
            <a:r>
              <a:rPr lang="en" altLang="zh-CN" sz="1800" dirty="0" err="1"/>
              <a:t>TitledPane</a:t>
            </a:r>
            <a:r>
              <a:rPr lang="en" altLang="zh-CN" sz="1800" dirty="0"/>
              <a:t>[] </a:t>
            </a:r>
            <a:r>
              <a:rPr lang="en" altLang="zh-CN" sz="1800" dirty="0" err="1"/>
              <a:t>tps</a:t>
            </a:r>
            <a:r>
              <a:rPr lang="en" altLang="zh-CN" sz="1800" dirty="0"/>
              <a:t> = new </a:t>
            </a:r>
            <a:r>
              <a:rPr lang="en" altLang="zh-CN" sz="1800" dirty="0" err="1"/>
              <a:t>TitledPane</a:t>
            </a:r>
            <a:r>
              <a:rPr lang="en" altLang="zh-CN" sz="1800" dirty="0"/>
              <a:t>[</a:t>
            </a:r>
            <a:r>
              <a:rPr lang="en" altLang="zh-CN" sz="1800" dirty="0" err="1"/>
              <a:t>imageNames.length</a:t>
            </a:r>
            <a:r>
              <a:rPr lang="en" altLang="zh-CN" sz="1800" dirty="0"/>
              <a:t>];</a:t>
            </a:r>
          </a:p>
          <a:p>
            <a:endParaRPr lang="en" altLang="zh-CN" sz="1800" dirty="0"/>
          </a:p>
          <a:p>
            <a:r>
              <a:rPr lang="en" altLang="zh-CN" sz="1800" dirty="0"/>
              <a:t>    @Override public void start(Stage stage) {</a:t>
            </a:r>
          </a:p>
          <a:p>
            <a:r>
              <a:rPr lang="en" altLang="zh-CN" sz="1800" dirty="0"/>
              <a:t>      ……</a:t>
            </a:r>
          </a:p>
          <a:p>
            <a:r>
              <a:rPr lang="en" altLang="zh-CN" sz="1800" dirty="0"/>
              <a:t>        final </a:t>
            </a:r>
            <a:r>
              <a:rPr lang="en" altLang="zh-CN" sz="1800" dirty="0">
                <a:solidFill>
                  <a:srgbClr val="FF0000"/>
                </a:solidFill>
              </a:rPr>
              <a:t>Accordion</a:t>
            </a:r>
            <a:r>
              <a:rPr lang="en" altLang="zh-CN" sz="1800" dirty="0"/>
              <a:t> accordion = new Accordion ();       </a:t>
            </a:r>
          </a:p>
          <a:p>
            <a:r>
              <a:rPr lang="en" altLang="zh-CN" sz="1800" dirty="0"/>
              <a:t>        for (int </a:t>
            </a:r>
            <a:r>
              <a:rPr lang="en" altLang="zh-CN" sz="1800" dirty="0" err="1"/>
              <a:t>i</a:t>
            </a:r>
            <a:r>
              <a:rPr lang="en" altLang="zh-CN" sz="1800" dirty="0"/>
              <a:t> = 0; </a:t>
            </a:r>
            <a:r>
              <a:rPr lang="en" altLang="zh-CN" sz="1800" dirty="0" err="1"/>
              <a:t>i</a:t>
            </a:r>
            <a:r>
              <a:rPr lang="en" altLang="zh-CN" sz="1800" dirty="0"/>
              <a:t> &lt; </a:t>
            </a:r>
            <a:r>
              <a:rPr lang="en" altLang="zh-CN" sz="1800" dirty="0" err="1"/>
              <a:t>imageNames.length</a:t>
            </a:r>
            <a:r>
              <a:rPr lang="en" altLang="zh-CN" sz="1800" dirty="0"/>
              <a:t>; </a:t>
            </a:r>
            <a:r>
              <a:rPr lang="en" altLang="zh-CN" sz="1800" dirty="0" err="1"/>
              <a:t>i</a:t>
            </a:r>
            <a:r>
              <a:rPr lang="en" altLang="zh-CN" sz="1800" dirty="0"/>
              <a:t>++) {          </a:t>
            </a:r>
          </a:p>
          <a:p>
            <a:r>
              <a:rPr lang="en" altLang="zh-CN" sz="1800" dirty="0"/>
              <a:t>            images[</a:t>
            </a:r>
            <a:r>
              <a:rPr lang="en" altLang="zh-CN" sz="1800" dirty="0" err="1"/>
              <a:t>i</a:t>
            </a:r>
            <a:r>
              <a:rPr lang="en" altLang="zh-CN" sz="1800" dirty="0"/>
              <a:t>] = new</a:t>
            </a:r>
          </a:p>
          <a:p>
            <a:r>
              <a:rPr lang="en" altLang="zh-CN" sz="1800" dirty="0"/>
              <a:t>                Image(</a:t>
            </a:r>
            <a:r>
              <a:rPr lang="en" altLang="zh-CN" sz="1800" dirty="0" err="1"/>
              <a:t>getClass</a:t>
            </a:r>
            <a:r>
              <a:rPr lang="en" altLang="zh-CN" sz="1800" dirty="0"/>
              <a:t>().</a:t>
            </a:r>
            <a:r>
              <a:rPr lang="en" altLang="zh-CN" sz="1800" dirty="0" err="1"/>
              <a:t>getResourceAsStream</a:t>
            </a:r>
            <a:r>
              <a:rPr lang="en" altLang="zh-CN" sz="1800" dirty="0"/>
              <a:t>(</a:t>
            </a:r>
            <a:r>
              <a:rPr lang="en" altLang="zh-CN" sz="1800" dirty="0" err="1"/>
              <a:t>imageNames</a:t>
            </a:r>
            <a:r>
              <a:rPr lang="en" altLang="zh-CN" sz="1800" dirty="0"/>
              <a:t>[</a:t>
            </a:r>
            <a:r>
              <a:rPr lang="en" altLang="zh-CN" sz="1800" dirty="0" err="1"/>
              <a:t>i</a:t>
            </a:r>
            <a:r>
              <a:rPr lang="en" altLang="zh-CN" sz="1800" dirty="0"/>
              <a:t>] + ".jpg"));</a:t>
            </a:r>
          </a:p>
          <a:p>
            <a:r>
              <a:rPr lang="en" altLang="zh-CN" sz="1800" dirty="0"/>
              <a:t>            pics[</a:t>
            </a:r>
            <a:r>
              <a:rPr lang="en" altLang="zh-CN" sz="1800" dirty="0" err="1"/>
              <a:t>i</a:t>
            </a:r>
            <a:r>
              <a:rPr lang="en" altLang="zh-CN" sz="1800" dirty="0"/>
              <a:t>] = new </a:t>
            </a:r>
            <a:r>
              <a:rPr lang="en" altLang="zh-CN" sz="1800" dirty="0" err="1"/>
              <a:t>ImageView</a:t>
            </a:r>
            <a:r>
              <a:rPr lang="en" altLang="zh-CN" sz="1800" dirty="0"/>
              <a:t>(images[</a:t>
            </a:r>
            <a:r>
              <a:rPr lang="en" altLang="zh-CN" sz="1800" dirty="0" err="1"/>
              <a:t>i</a:t>
            </a:r>
            <a:r>
              <a:rPr lang="en" altLang="zh-CN" sz="1800" dirty="0"/>
              <a:t>]);</a:t>
            </a:r>
          </a:p>
          <a:p>
            <a:r>
              <a:rPr lang="en" altLang="zh-CN" sz="1800" dirty="0"/>
              <a:t>            </a:t>
            </a:r>
            <a:r>
              <a:rPr lang="en" altLang="zh-CN" sz="1800" dirty="0" err="1"/>
              <a:t>tps</a:t>
            </a:r>
            <a:r>
              <a:rPr lang="en" altLang="zh-CN" sz="1800" dirty="0"/>
              <a:t>[</a:t>
            </a:r>
            <a:r>
              <a:rPr lang="en" altLang="zh-CN" sz="1800" dirty="0" err="1"/>
              <a:t>i</a:t>
            </a:r>
            <a:r>
              <a:rPr lang="en" altLang="zh-CN" sz="1800" dirty="0"/>
              <a:t>] = new </a:t>
            </a:r>
            <a:r>
              <a:rPr lang="en" altLang="zh-CN" sz="1800" dirty="0" err="1"/>
              <a:t>TitledPane</a:t>
            </a:r>
            <a:r>
              <a:rPr lang="en" altLang="zh-CN" sz="1800" dirty="0"/>
              <a:t>(</a:t>
            </a:r>
            <a:r>
              <a:rPr lang="en" altLang="zh-CN" sz="1800" dirty="0" err="1"/>
              <a:t>imageNames</a:t>
            </a:r>
            <a:r>
              <a:rPr lang="en" altLang="zh-CN" sz="1800" dirty="0"/>
              <a:t>[</a:t>
            </a:r>
            <a:r>
              <a:rPr lang="en" altLang="zh-CN" sz="1800" dirty="0" err="1"/>
              <a:t>i</a:t>
            </a:r>
            <a:r>
              <a:rPr lang="en" altLang="zh-CN" sz="1800" dirty="0"/>
              <a:t>],pics[</a:t>
            </a:r>
            <a:r>
              <a:rPr lang="en" altLang="zh-CN" sz="1800" dirty="0" err="1"/>
              <a:t>i</a:t>
            </a:r>
            <a:r>
              <a:rPr lang="en" altLang="zh-CN" sz="1800" dirty="0"/>
              <a:t>]);</a:t>
            </a:r>
          </a:p>
          <a:p>
            <a:r>
              <a:rPr lang="en" altLang="zh-CN" sz="1800" dirty="0"/>
              <a:t>        }  </a:t>
            </a:r>
          </a:p>
          <a:p>
            <a:endParaRPr lang="en" altLang="zh-CN" sz="1800" dirty="0"/>
          </a:p>
          <a:p>
            <a:r>
              <a:rPr lang="en" altLang="zh-CN" sz="1800" dirty="0"/>
              <a:t>        </a:t>
            </a:r>
            <a:r>
              <a:rPr lang="en" altLang="zh-CN" sz="1800" dirty="0" err="1"/>
              <a:t>accordion.getPanes</a:t>
            </a:r>
            <a:r>
              <a:rPr lang="en" altLang="zh-CN" sz="1800" dirty="0"/>
              <a:t>().</a:t>
            </a:r>
            <a:r>
              <a:rPr lang="en" altLang="zh-CN" sz="1800" dirty="0" err="1"/>
              <a:t>addAll</a:t>
            </a:r>
            <a:r>
              <a:rPr lang="en" altLang="zh-CN" sz="1800" dirty="0"/>
              <a:t>(</a:t>
            </a:r>
            <a:r>
              <a:rPr lang="en" altLang="zh-CN" sz="1800" dirty="0" err="1"/>
              <a:t>tps</a:t>
            </a:r>
            <a:r>
              <a:rPr lang="en" altLang="zh-CN" sz="1800" dirty="0"/>
              <a:t>);</a:t>
            </a:r>
          </a:p>
          <a:p>
            <a:r>
              <a:rPr lang="en" altLang="zh-CN" sz="1800" dirty="0"/>
              <a:t>        </a:t>
            </a:r>
            <a:r>
              <a:rPr lang="en" altLang="zh-CN" sz="1800" dirty="0" err="1"/>
              <a:t>accordion.setExpandedPane</a:t>
            </a:r>
            <a:r>
              <a:rPr lang="en" altLang="zh-CN" sz="1800" dirty="0"/>
              <a:t>(</a:t>
            </a:r>
            <a:r>
              <a:rPr lang="en" altLang="zh-CN" sz="1800" dirty="0" err="1"/>
              <a:t>tps</a:t>
            </a:r>
            <a:r>
              <a:rPr lang="en" altLang="zh-CN" sz="1800" dirty="0"/>
              <a:t>[0]);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97A6F68-6A6A-BD4C-AE2F-433F61011698}"/>
              </a:ext>
            </a:extLst>
          </p:cNvPr>
          <p:cNvSpPr/>
          <p:nvPr/>
        </p:nvSpPr>
        <p:spPr>
          <a:xfrm>
            <a:off x="4847580" y="5120857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800" dirty="0"/>
              <a:t>在一个</a:t>
            </a:r>
            <a:r>
              <a:rPr lang="en" altLang="zh-CN" sz="1800" dirty="0"/>
              <a:t>Accordion</a:t>
            </a:r>
            <a:r>
              <a:rPr lang="zh-CN" altLang="en-US" sz="1800" dirty="0"/>
              <a:t>中同一时间只能打开一个</a:t>
            </a:r>
            <a:r>
              <a:rPr lang="en" altLang="zh-CN" sz="1800" dirty="0"/>
              <a:t>Titled Pane</a:t>
            </a:r>
            <a:endParaRPr kumimoji="1" lang="zh-CN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1027238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32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zh-CN" sz="40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194564" name="Rectangle 3">
            <a:extLst>
              <a:ext uri="{FF2B5EF4-FFF2-40B4-BE49-F238E27FC236}">
                <a16:creationId xmlns:a16="http://schemas.microsoft.com/office/drawing/2014/main" id="{FC566A83-4761-A742-910D-309E8AB05844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en-US" altLang="zh-CN" dirty="0" err="1"/>
              <a:t>HBox</a:t>
            </a:r>
            <a:r>
              <a:rPr lang="zh-CN" altLang="en-US" sz="3200" dirty="0"/>
              <a:t>：</a:t>
            </a:r>
            <a:endParaRPr lang="en" altLang="zh-CN" dirty="0"/>
          </a:p>
          <a:p>
            <a:pPr lvl="1"/>
            <a:r>
              <a:rPr lang="en" altLang="zh-CN" dirty="0" err="1"/>
              <a:t>HBox</a:t>
            </a:r>
            <a:r>
              <a:rPr lang="zh-CN" altLang="en-US" dirty="0"/>
              <a:t>布局将应用程序中的所有节点排列在一个水平行中。</a:t>
            </a:r>
          </a:p>
          <a:p>
            <a:r>
              <a:rPr lang="en" altLang="zh-CN" dirty="0" err="1"/>
              <a:t>VBox</a:t>
            </a:r>
            <a:endParaRPr lang="en" altLang="zh-CN" dirty="0"/>
          </a:p>
          <a:p>
            <a:pPr lvl="1"/>
            <a:r>
              <a:rPr lang="en" altLang="zh-CN" dirty="0" err="1"/>
              <a:t>VBox</a:t>
            </a:r>
            <a:r>
              <a:rPr lang="zh-CN" altLang="en-US" dirty="0"/>
              <a:t>布局将我们应用程序中的所有节点排列在一个垂直列中。</a:t>
            </a:r>
          </a:p>
          <a:p>
            <a:br>
              <a:rPr lang="zh-CN" altLang="en-US" dirty="0"/>
            </a:br>
            <a:endParaRPr lang="en" altLang="zh-CN" dirty="0"/>
          </a:p>
          <a:p>
            <a:pPr lvl="1"/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36865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33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Painter App</a:t>
            </a:r>
            <a:endParaRPr lang="zh-CN" altLang="zh-CN" sz="3200" dirty="0">
              <a:solidFill>
                <a:srgbClr val="3380E6"/>
              </a:solidFill>
              <a:latin typeface="Lucida Console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28ECBB-9C36-BC45-9272-1262E181E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1295400"/>
            <a:ext cx="63627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179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34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743544" y="493366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zh-CN" altLang="en-US" dirty="0"/>
              <a:t>鼠标事件处理</a:t>
            </a:r>
            <a:endParaRPr lang="en" altLang="zh-CN" dirty="0"/>
          </a:p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2667DE-17AB-734C-8287-6456C752A8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0728"/>
            <a:ext cx="6769769" cy="48077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46AE87E-D519-ED4E-B906-C56611F876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915" y="6408738"/>
            <a:ext cx="64516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3520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A84E1A-D31E-5049-B23E-304C81B30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600"/>
            <a:ext cx="7696200" cy="6263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1509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4A610B-B245-784E-9B84-531DD185C6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D2D20C-A723-6846-A66D-C9B2D7744DFA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65E1AD-8DEB-0640-90C4-C9C5F38A985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A26CF6-35CE-3E4B-9221-6CF91A510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895" y="609600"/>
            <a:ext cx="8703129" cy="525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22363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710080B-3009-9844-9F37-2871BBEF4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98089"/>
            <a:ext cx="7086600" cy="6061822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4514175A-52EC-5B4E-A9E8-480260D6D9B4}"/>
              </a:ext>
            </a:extLst>
          </p:cNvPr>
          <p:cNvCxnSpPr/>
          <p:nvPr/>
        </p:nvCxnSpPr>
        <p:spPr>
          <a:xfrm>
            <a:off x="1143000" y="38862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631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84ABE7C-333B-D744-BAC4-903864B0C5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6800"/>
            <a:ext cx="8576144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8992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组合 13">
            <a:extLst>
              <a:ext uri="{FF2B5EF4-FFF2-40B4-BE49-F238E27FC236}">
                <a16:creationId xmlns:a16="http://schemas.microsoft.com/office/drawing/2014/main" id="{322F9C57-17A1-1E43-902E-21F9409B2088}"/>
              </a:ext>
            </a:extLst>
          </p:cNvPr>
          <p:cNvGrpSpPr/>
          <p:nvPr/>
        </p:nvGrpSpPr>
        <p:grpSpPr>
          <a:xfrm>
            <a:off x="33454" y="1447800"/>
            <a:ext cx="8175907" cy="5105400"/>
            <a:chOff x="15240" y="876300"/>
            <a:chExt cx="8175907" cy="51054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D4A1037-06E5-5248-B247-785262E82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" y="876300"/>
              <a:ext cx="8175907" cy="5105400"/>
            </a:xfrm>
            <a:prstGeom prst="rect">
              <a:avLst/>
            </a:prstGeom>
          </p:spPr>
        </p:pic>
        <p:cxnSp>
          <p:nvCxnSpPr>
            <p:cNvPr id="7" name="直线连接符 6">
              <a:extLst>
                <a:ext uri="{FF2B5EF4-FFF2-40B4-BE49-F238E27FC236}">
                  <a16:creationId xmlns:a16="http://schemas.microsoft.com/office/drawing/2014/main" id="{6F668E9B-EF39-EA44-9E50-06271C6725B5}"/>
                </a:ext>
              </a:extLst>
            </p:cNvPr>
            <p:cNvCxnSpPr/>
            <p:nvPr/>
          </p:nvCxnSpPr>
          <p:spPr>
            <a:xfrm>
              <a:off x="3581400" y="1981200"/>
              <a:ext cx="3200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8" name="直线连接符 7">
              <a:extLst>
                <a:ext uri="{FF2B5EF4-FFF2-40B4-BE49-F238E27FC236}">
                  <a16:creationId xmlns:a16="http://schemas.microsoft.com/office/drawing/2014/main" id="{67038D3A-42F4-7147-BA36-BD0030C45F51}"/>
                </a:ext>
              </a:extLst>
            </p:cNvPr>
            <p:cNvCxnSpPr/>
            <p:nvPr/>
          </p:nvCxnSpPr>
          <p:spPr>
            <a:xfrm>
              <a:off x="3962400" y="5029200"/>
              <a:ext cx="3200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线连接符 8">
              <a:extLst>
                <a:ext uri="{FF2B5EF4-FFF2-40B4-BE49-F238E27FC236}">
                  <a16:creationId xmlns:a16="http://schemas.microsoft.com/office/drawing/2014/main" id="{3C6369EF-D383-9F4B-839C-C56D242646BF}"/>
                </a:ext>
              </a:extLst>
            </p:cNvPr>
            <p:cNvCxnSpPr/>
            <p:nvPr/>
          </p:nvCxnSpPr>
          <p:spPr>
            <a:xfrm>
              <a:off x="3429000" y="5562600"/>
              <a:ext cx="32004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直线连接符 9">
              <a:extLst>
                <a:ext uri="{FF2B5EF4-FFF2-40B4-BE49-F238E27FC236}">
                  <a16:creationId xmlns:a16="http://schemas.microsoft.com/office/drawing/2014/main" id="{061C5C34-D13C-5448-AE37-A2BB8BC76177}"/>
                </a:ext>
              </a:extLst>
            </p:cNvPr>
            <p:cNvCxnSpPr>
              <a:cxnSpLocks/>
            </p:cNvCxnSpPr>
            <p:nvPr/>
          </p:nvCxnSpPr>
          <p:spPr>
            <a:xfrm>
              <a:off x="685800" y="1447800"/>
              <a:ext cx="3886200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590F6F96-1BE7-A141-8FCB-F4BFD97ED528}"/>
              </a:ext>
            </a:extLst>
          </p:cNvPr>
          <p:cNvSpPr/>
          <p:nvPr/>
        </p:nvSpPr>
        <p:spPr>
          <a:xfrm>
            <a:off x="152400" y="226874"/>
            <a:ext cx="8610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altLang="zh-CN" sz="2000" dirty="0">
                <a:solidFill>
                  <a:srgbClr val="333333"/>
                </a:solidFill>
                <a:latin typeface="Helvetica" pitchFamily="2" charset="0"/>
              </a:rPr>
              <a:t>When the </a:t>
            </a:r>
            <a:r>
              <a:rPr lang="en" altLang="zh-CN" sz="2000" dirty="0" err="1">
                <a:solidFill>
                  <a:srgbClr val="333333"/>
                </a:solidFill>
                <a:latin typeface="Monaco" pitchFamily="2" charset="0"/>
              </a:rPr>
              <a:t>FXMLLoader</a:t>
            </a:r>
            <a:r>
              <a:rPr lang="en" altLang="zh-CN" sz="2000" dirty="0">
                <a:solidFill>
                  <a:srgbClr val="333333"/>
                </a:solidFill>
                <a:latin typeface="Monaco" pitchFamily="2" charset="0"/>
              </a:rPr>
              <a:t> </a:t>
            </a:r>
            <a:r>
              <a:rPr lang="en" altLang="zh-CN" sz="2000" dirty="0">
                <a:solidFill>
                  <a:srgbClr val="333333"/>
                </a:solidFill>
                <a:latin typeface="Helvetica" pitchFamily="2" charset="0"/>
              </a:rPr>
              <a:t>creates a controller- class object, </a:t>
            </a:r>
            <a:r>
              <a:rPr lang="en" altLang="zh-CN" sz="2000" dirty="0" err="1">
                <a:solidFill>
                  <a:srgbClr val="333333"/>
                </a:solidFill>
                <a:latin typeface="Monaco" pitchFamily="2" charset="0"/>
              </a:rPr>
              <a:t>FXMLLoader</a:t>
            </a:r>
            <a:r>
              <a:rPr lang="en" altLang="zh-CN" sz="2000" dirty="0">
                <a:solidFill>
                  <a:srgbClr val="333333"/>
                </a:solidFill>
                <a:latin typeface="Monaco" pitchFamily="2" charset="0"/>
              </a:rPr>
              <a:t> </a:t>
            </a:r>
            <a:r>
              <a:rPr lang="en" altLang="zh-CN" sz="2000" dirty="0">
                <a:solidFill>
                  <a:srgbClr val="333333"/>
                </a:solidFill>
                <a:latin typeface="Helvetica" pitchFamily="2" charset="0"/>
              </a:rPr>
              <a:t>determines whether the class contains an </a:t>
            </a:r>
            <a:r>
              <a:rPr lang="en" altLang="zh-CN" sz="2000" dirty="0">
                <a:solidFill>
                  <a:srgbClr val="333333"/>
                </a:solidFill>
                <a:latin typeface="Monaco" pitchFamily="2" charset="0"/>
              </a:rPr>
              <a:t>initialize </a:t>
            </a:r>
            <a:r>
              <a:rPr lang="en" altLang="zh-CN" sz="2000" dirty="0">
                <a:solidFill>
                  <a:srgbClr val="333333"/>
                </a:solidFill>
                <a:latin typeface="Helvetica" pitchFamily="2" charset="0"/>
              </a:rPr>
              <a:t>method with no parameters and, if so, calls that method to initialize the controller.</a:t>
            </a:r>
            <a:endParaRPr lang="en" altLang="zh-CN" sz="2000" dirty="0">
              <a:solidFill>
                <a:srgbClr val="333333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497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D1A06CDA-43A8-4E17-B84B-7432A3166A6E}"/>
              </a:ext>
            </a:extLst>
          </p:cNvPr>
          <p:cNvSpPr/>
          <p:nvPr/>
        </p:nvSpPr>
        <p:spPr>
          <a:xfrm>
            <a:off x="407987" y="1236663"/>
            <a:ext cx="8484493" cy="4940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4600"/>
              </a:lnSpc>
              <a:defRPr/>
            </a:pPr>
            <a:r>
              <a:rPr lang="en-US" altLang="zh-CN" sz="2800">
                <a:cs typeface="Tahoma" panose="020B0604030504040204" pitchFamily="34" charset="0"/>
              </a:rPr>
              <a:t>★ </a:t>
            </a:r>
            <a:r>
              <a:rPr lang="en-US" altLang="zh-CN" sz="2800"/>
              <a:t>JavaFX</a:t>
            </a:r>
            <a:r>
              <a:rPr lang="zh-CN" altLang="en-US" sz="2800"/>
              <a:t>中</a:t>
            </a:r>
            <a:r>
              <a:rPr lang="zh-CN" altLang="zh-CN" sz="2800"/>
              <a:t>构建图形用户界面</a:t>
            </a:r>
            <a:r>
              <a:rPr lang="zh-CN" altLang="en-US" sz="2800"/>
              <a:t>的各种元素称为节点</a:t>
            </a:r>
            <a:r>
              <a:rPr lang="en-US" altLang="zh-CN" sz="2800"/>
              <a:t>(Node)</a:t>
            </a:r>
            <a:r>
              <a:rPr lang="zh-CN" altLang="en-US" sz="2800"/>
              <a:t>，</a:t>
            </a:r>
            <a:r>
              <a:rPr lang="zh-CN" altLang="zh-CN" sz="2800">
                <a:solidFill>
                  <a:srgbClr val="0033CC"/>
                </a:solidFill>
              </a:rPr>
              <a:t>主要分成三类</a:t>
            </a:r>
            <a:r>
              <a:rPr lang="zh-CN" altLang="zh-CN" sz="2800"/>
              <a:t>：</a:t>
            </a:r>
            <a:endParaRPr lang="en-US" altLang="zh-CN" sz="2800"/>
          </a:p>
          <a:p>
            <a:pPr>
              <a:defRPr/>
            </a:pPr>
            <a:endParaRPr lang="en-US" altLang="zh-CN" sz="1400"/>
          </a:p>
          <a:p>
            <a:pPr marL="342900" indent="-342900">
              <a:lnSpc>
                <a:spcPts val="46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400">
                <a:solidFill>
                  <a:srgbClr val="FF0000"/>
                </a:solidFill>
              </a:rPr>
              <a:t>面板类</a:t>
            </a:r>
            <a:r>
              <a:rPr lang="en-US" altLang="zh-CN" sz="2400"/>
              <a:t>(pane class)</a:t>
            </a:r>
            <a:r>
              <a:rPr lang="zh-CN" altLang="en-US" sz="2400"/>
              <a:t>：作为各种控件和形状的容器。</a:t>
            </a:r>
            <a:endParaRPr lang="en-US" altLang="zh-CN" sz="2400"/>
          </a:p>
          <a:p>
            <a:pPr indent="200025">
              <a:lnSpc>
                <a:spcPts val="46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/>
              <a:t> </a:t>
            </a:r>
            <a:r>
              <a:rPr lang="zh-CN" altLang="zh-CN" sz="2400">
                <a:solidFill>
                  <a:srgbClr val="FF0000"/>
                </a:solidFill>
              </a:rPr>
              <a:t>控件类</a:t>
            </a:r>
            <a:r>
              <a:rPr lang="en-US" altLang="zh-CN" sz="2400"/>
              <a:t>(control class)</a:t>
            </a:r>
            <a:r>
              <a:rPr lang="zh-CN" altLang="en-US" sz="2400"/>
              <a:t>：完成与用户的交互。与面板类不同的是，控件里面不能再包含其他控件。</a:t>
            </a:r>
            <a:endParaRPr lang="en-US" altLang="zh-CN" sz="2400"/>
          </a:p>
          <a:p>
            <a:pPr indent="200025">
              <a:lnSpc>
                <a:spcPts val="46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400"/>
              <a:t> </a:t>
            </a:r>
            <a:r>
              <a:rPr lang="zh-CN" altLang="zh-CN" sz="2400">
                <a:solidFill>
                  <a:srgbClr val="FF0000"/>
                </a:solidFill>
              </a:rPr>
              <a:t>辅助类</a:t>
            </a:r>
            <a:r>
              <a:rPr lang="en-US" altLang="zh-CN" sz="2400"/>
              <a:t>(helper class)</a:t>
            </a:r>
            <a:r>
              <a:rPr lang="zh-CN" altLang="en-US" sz="2400"/>
              <a:t>：用于描述控件的属性，例如颜色类</a:t>
            </a:r>
            <a:r>
              <a:rPr lang="en-US" altLang="zh-CN" sz="2400"/>
              <a:t>Color</a:t>
            </a:r>
            <a:r>
              <a:rPr lang="zh-CN" altLang="en-US" sz="2400"/>
              <a:t>、字体类</a:t>
            </a:r>
            <a:r>
              <a:rPr lang="en-US" altLang="zh-CN" sz="2400"/>
              <a:t>Font</a:t>
            </a:r>
            <a:r>
              <a:rPr lang="zh-CN" altLang="en-US" sz="2400"/>
              <a:t>、图像类</a:t>
            </a:r>
            <a:r>
              <a:rPr lang="en-US" altLang="zh-CN" sz="2400"/>
              <a:t>Image</a:t>
            </a:r>
            <a:r>
              <a:rPr lang="zh-CN" altLang="en-US" sz="2400"/>
              <a:t>和图像显示类</a:t>
            </a:r>
            <a:r>
              <a:rPr lang="en-US" altLang="zh-CN" sz="2400"/>
              <a:t>ImageView</a:t>
            </a:r>
            <a:r>
              <a:rPr lang="zh-CN" altLang="en-US" sz="2400"/>
              <a:t>等。</a:t>
            </a:r>
            <a:endParaRPr lang="en-US" altLang="zh-CN" sz="2400"/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4A8DF577-D44D-4375-848A-79DDEC6ABF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277813"/>
            <a:ext cx="7848600" cy="6096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>
                <a:solidFill>
                  <a:schemeClr val="tx1"/>
                </a:solidFill>
                <a:latin typeface="Tahoma" panose="020B0604030504040204" pitchFamily="34" charset="0"/>
                <a:cs typeface="+mn-cs"/>
              </a:rPr>
              <a:t>2. </a:t>
            </a:r>
            <a:r>
              <a:rPr lang="zh-CN" altLang="en-US" sz="2800" b="1">
                <a:solidFill>
                  <a:schemeClr val="tx1"/>
                </a:solidFill>
                <a:latin typeface="Tahoma" panose="020B0604030504040204" pitchFamily="34" charset="0"/>
                <a:cs typeface="+mn-cs"/>
              </a:rPr>
              <a:t>基于</a:t>
            </a:r>
            <a:r>
              <a:rPr lang="en-US" altLang="zh-CN" sz="2800" b="1">
                <a:solidFill>
                  <a:schemeClr val="tx1"/>
                </a:solidFill>
                <a:latin typeface="Tahoma" panose="020B0604030504040204" pitchFamily="34" charset="0"/>
                <a:cs typeface="+mn-cs"/>
              </a:rPr>
              <a:t>JavaFX</a:t>
            </a:r>
            <a:r>
              <a:rPr lang="zh-CN" altLang="en-US" sz="2800" b="1">
                <a:solidFill>
                  <a:schemeClr val="tx1"/>
                </a:solidFill>
                <a:latin typeface="Tahoma" panose="020B0604030504040204" pitchFamily="34" charset="0"/>
                <a:cs typeface="+mn-cs"/>
              </a:rPr>
              <a:t>的图形用户界面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14DFA53-B8F5-4945-B1F8-0DD147BF8744}"/>
              </a:ext>
            </a:extLst>
          </p:cNvPr>
          <p:cNvSpPr/>
          <p:nvPr/>
        </p:nvSpPr>
        <p:spPr>
          <a:xfrm>
            <a:off x="0" y="998538"/>
            <a:ext cx="9144000" cy="127000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40000"/>
                  <a:lumOff val="60000"/>
                </a:srgbClr>
              </a:gs>
              <a:gs pos="46000">
                <a:srgbClr val="5B9BD5">
                  <a:lumMod val="95000"/>
                  <a:lumOff val="5000"/>
                </a:srgbClr>
              </a:gs>
              <a:gs pos="100000">
                <a:srgbClr val="5B9BD5">
                  <a:lumMod val="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0407872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9877A75-1D60-A048-8DCC-8BE889FDC5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000"/>
          <a:stretch/>
        </p:blipFill>
        <p:spPr>
          <a:xfrm>
            <a:off x="381000" y="389303"/>
            <a:ext cx="7391400" cy="6079394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ED8C1FAF-8EFF-D448-B1F6-4FC3A6DF2F0C}"/>
              </a:ext>
            </a:extLst>
          </p:cNvPr>
          <p:cNvCxnSpPr/>
          <p:nvPr/>
        </p:nvCxnSpPr>
        <p:spPr>
          <a:xfrm>
            <a:off x="3886200" y="14478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9" name="直线连接符 8">
            <a:extLst>
              <a:ext uri="{FF2B5EF4-FFF2-40B4-BE49-F238E27FC236}">
                <a16:creationId xmlns:a16="http://schemas.microsoft.com/office/drawing/2014/main" id="{78938C20-83B9-A044-8B42-7C4E4D37678D}"/>
              </a:ext>
            </a:extLst>
          </p:cNvPr>
          <p:cNvCxnSpPr/>
          <p:nvPr/>
        </p:nvCxnSpPr>
        <p:spPr>
          <a:xfrm>
            <a:off x="4038600" y="29718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3622ED83-E7FC-EF46-8FF2-39BD16038A92}"/>
              </a:ext>
            </a:extLst>
          </p:cNvPr>
          <p:cNvCxnSpPr/>
          <p:nvPr/>
        </p:nvCxnSpPr>
        <p:spPr>
          <a:xfrm>
            <a:off x="2743200" y="40386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34ED2F27-85BE-3445-98A6-96E60E4E5A7A}"/>
              </a:ext>
            </a:extLst>
          </p:cNvPr>
          <p:cNvCxnSpPr/>
          <p:nvPr/>
        </p:nvCxnSpPr>
        <p:spPr>
          <a:xfrm>
            <a:off x="3124200" y="48006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1233F208-42B6-6B44-83FF-9D01EC06F6F2}"/>
              </a:ext>
            </a:extLst>
          </p:cNvPr>
          <p:cNvCxnSpPr/>
          <p:nvPr/>
        </p:nvCxnSpPr>
        <p:spPr>
          <a:xfrm>
            <a:off x="1914293" y="6019800"/>
            <a:ext cx="32004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5055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灯片编号占位符 4">
            <a:extLst>
              <a:ext uri="{FF2B5EF4-FFF2-40B4-BE49-F238E27FC236}">
                <a16:creationId xmlns:a16="http://schemas.microsoft.com/office/drawing/2014/main" id="{8086114A-1625-B240-BBF3-C00533CB39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864DC2C6-FB8C-CB4B-8A46-B6999DABC3D2}" type="slidenum">
              <a:rPr lang="en-US" altLang="zh-CN">
                <a:latin typeface="Lucida Sans Unicode" panose="020B0602030504020204" pitchFamily="34" charset="0"/>
              </a:rPr>
              <a:pPr eaLnBrk="1" hangingPunct="1"/>
              <a:t>41</a:t>
            </a:fld>
            <a:endParaRPr lang="en-US" altLang="zh-CN">
              <a:latin typeface="Lucida Sans Unicode" panose="020B0602030504020204" pitchFamily="34" charset="0"/>
            </a:endParaRPr>
          </a:p>
        </p:txBody>
      </p:sp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" altLang="zh-CN" sz="3200" dirty="0">
                <a:solidFill>
                  <a:srgbClr val="3380E6"/>
                </a:solidFill>
                <a:latin typeface="Lucida Console"/>
              </a:rPr>
              <a:t>Color Chooser App</a:t>
            </a:r>
            <a:endParaRPr lang="zh-CN" altLang="zh-CN" sz="32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457200" lvl="1" indent="0" eaLnBrk="1" hangingPunct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3E974C5-EBDD-1845-9A03-7E39CA62A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1816100"/>
            <a:ext cx="6819900" cy="322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94032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836712"/>
            <a:ext cx="8328025" cy="4525962"/>
          </a:xfrm>
        </p:spPr>
        <p:txBody>
          <a:bodyPr/>
          <a:lstStyle/>
          <a:p>
            <a:pPr marL="201612" indent="0" eaLnBrk="1" hangingPunct="1"/>
            <a:r>
              <a:rPr lang="zh-CN" altLang="en" dirty="0"/>
              <a:t>属性</a:t>
            </a:r>
            <a:r>
              <a:rPr lang="zh-CN" altLang="en-US" dirty="0"/>
              <a:t>绑定</a:t>
            </a:r>
            <a:endParaRPr lang="en-US" altLang="zh-CN" dirty="0"/>
          </a:p>
          <a:p>
            <a:pPr marL="601662" lvl="1" indent="0" eaLnBrk="1" hangingPunct="1"/>
            <a:r>
              <a:rPr lang="zh-CN" altLang="en" dirty="0"/>
              <a:t>当属性值</a:t>
            </a:r>
            <a:r>
              <a:rPr lang="zh-CN" altLang="en-US" dirty="0"/>
              <a:t>发生变化时，绑定的组件属性随着变化</a:t>
            </a:r>
            <a:endParaRPr lang="en-US" altLang="zh-CN" dirty="0"/>
          </a:p>
          <a:p>
            <a:pPr marL="457200" lvl="1" indent="0" eaLnBrk="1" hangingPunct="1"/>
            <a:endParaRPr lang="en" altLang="zh-CN" dirty="0"/>
          </a:p>
          <a:p>
            <a:pPr marL="457200" lvl="1" indent="0" eaLnBrk="1" hangingPunct="1"/>
            <a:endParaRPr lang="en" altLang="zh-CN" dirty="0"/>
          </a:p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62ACBAB-785F-664D-96D3-A0726B121027}"/>
              </a:ext>
            </a:extLst>
          </p:cNvPr>
          <p:cNvSpPr/>
          <p:nvPr/>
        </p:nvSpPr>
        <p:spPr>
          <a:xfrm>
            <a:off x="457200" y="3284984"/>
            <a:ext cx="8180389" cy="1200329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2400" dirty="0" err="1">
                <a:solidFill>
                  <a:srgbClr val="404040"/>
                </a:solidFill>
                <a:latin typeface="Monaco" pitchFamily="2" charset="0"/>
              </a:rPr>
              <a:t>redTextField.textProperty</a:t>
            </a:r>
            <a:r>
              <a:rPr lang="en" altLang="zh-CN" sz="2400" dirty="0">
                <a:solidFill>
                  <a:srgbClr val="404040"/>
                </a:solidFill>
                <a:latin typeface="Monaco" pitchFamily="2" charset="0"/>
              </a:rPr>
              <a:t>().bind(</a:t>
            </a:r>
          </a:p>
          <a:p>
            <a:r>
              <a:rPr lang="en" altLang="zh-CN" sz="2400" dirty="0">
                <a:solidFill>
                  <a:srgbClr val="404040"/>
                </a:solidFill>
                <a:latin typeface="Monaco" pitchFamily="2" charset="0"/>
              </a:rPr>
              <a:t>  </a:t>
            </a:r>
            <a:r>
              <a:rPr lang="en" altLang="zh-CN" sz="2400" dirty="0" err="1">
                <a:solidFill>
                  <a:srgbClr val="404040"/>
                </a:solidFill>
                <a:latin typeface="Monaco" pitchFamily="2" charset="0"/>
              </a:rPr>
              <a:t>redSlider.valueProperty</a:t>
            </a:r>
            <a:r>
              <a:rPr lang="en" altLang="zh-CN" sz="2400" dirty="0">
                <a:solidFill>
                  <a:srgbClr val="404040"/>
                </a:solidFill>
                <a:latin typeface="Monaco" pitchFamily="2" charset="0"/>
              </a:rPr>
              <a:t>().</a:t>
            </a:r>
            <a:r>
              <a:rPr lang="en" altLang="zh-CN" sz="2400" dirty="0" err="1">
                <a:solidFill>
                  <a:srgbClr val="404040"/>
                </a:solidFill>
                <a:latin typeface="Monaco" pitchFamily="2" charset="0"/>
              </a:rPr>
              <a:t>asString</a:t>
            </a:r>
            <a:r>
              <a:rPr lang="en" altLang="zh-CN" sz="2400" dirty="0">
                <a:solidFill>
                  <a:srgbClr val="404040"/>
                </a:solidFill>
                <a:latin typeface="Monaco" pitchFamily="2" charset="0"/>
              </a:rPr>
              <a:t>("%.0f"));</a:t>
            </a:r>
            <a:endParaRPr lang="en" altLang="zh-CN" sz="2400" dirty="0">
              <a:solidFill>
                <a:srgbClr val="404040"/>
              </a:solidFill>
              <a:effectLst/>
              <a:latin typeface="Monac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7333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457200" lvl="1" indent="0" eaLnBrk="1" hangingPunct="1"/>
            <a:r>
              <a:rPr lang="zh-CN" altLang="en-US" dirty="0"/>
              <a:t>事件</a:t>
            </a:r>
            <a:endParaRPr lang="en" altLang="zh-CN" dirty="0"/>
          </a:p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3F4C7F3B-EB6E-CD46-B651-42E25BF40679}"/>
              </a:ext>
            </a:extLst>
          </p:cNvPr>
          <p:cNvSpPr/>
          <p:nvPr/>
        </p:nvSpPr>
        <p:spPr>
          <a:xfrm>
            <a:off x="179512" y="2292892"/>
            <a:ext cx="9144000" cy="2646878"/>
          </a:xfrm>
          <a:prstGeom prst="rect">
            <a:avLst/>
          </a:prstGeom>
          <a:solidFill>
            <a:srgbClr val="FFC819"/>
          </a:solidFill>
        </p:spPr>
        <p:txBody>
          <a:bodyPr wrap="square">
            <a:spAutoFit/>
          </a:bodyPr>
          <a:lstStyle/>
          <a:p>
            <a:r>
              <a:rPr lang="en" altLang="zh-CN" sz="1600" dirty="0">
                <a:latin typeface="Menlo" panose="020B0609030804020204" pitchFamily="49" charset="0"/>
              </a:rPr>
              <a:t> </a:t>
            </a:r>
            <a:r>
              <a:rPr lang="en" altLang="zh-CN" sz="1600" dirty="0" err="1">
                <a:solidFill>
                  <a:srgbClr val="0326CC"/>
                </a:solidFill>
                <a:latin typeface="Menlo" panose="020B0609030804020204" pitchFamily="49" charset="0"/>
              </a:rPr>
              <a:t>redSlider</a:t>
            </a:r>
            <a:r>
              <a:rPr lang="en" altLang="zh-CN" sz="1600" dirty="0" err="1">
                <a:latin typeface="Menlo" panose="020B0609030804020204" pitchFamily="49" charset="0"/>
              </a:rPr>
              <a:t>.valueProperty</a:t>
            </a:r>
            <a:r>
              <a:rPr lang="en" altLang="zh-CN" sz="1600" dirty="0">
                <a:latin typeface="Menlo" panose="020B0609030804020204" pitchFamily="49" charset="0"/>
              </a:rPr>
              <a:t>().</a:t>
            </a:r>
            <a:r>
              <a:rPr lang="en" altLang="zh-CN" sz="1600" dirty="0" err="1">
                <a:latin typeface="Menlo" panose="020B0609030804020204" pitchFamily="49" charset="0"/>
              </a:rPr>
              <a:t>addListener</a:t>
            </a:r>
            <a:r>
              <a:rPr lang="en" altLang="zh-CN" sz="1600" dirty="0">
                <a:latin typeface="Menlo" panose="020B0609030804020204" pitchFamily="49" charset="0"/>
              </a:rPr>
              <a:t>(                             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     </a:t>
            </a:r>
            <a:r>
              <a:rPr lang="en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new</a:t>
            </a:r>
            <a:r>
              <a:rPr lang="en" altLang="zh-CN" sz="1600" dirty="0">
                <a:latin typeface="Menlo" panose="020B0609030804020204" pitchFamily="49" charset="0"/>
              </a:rPr>
              <a:t> </a:t>
            </a:r>
            <a:r>
              <a:rPr lang="en" altLang="zh-CN" sz="1600" dirty="0" err="1">
                <a:latin typeface="Menlo" panose="020B0609030804020204" pitchFamily="49" charset="0"/>
              </a:rPr>
              <a:t>ChangeListener</a:t>
            </a:r>
            <a:r>
              <a:rPr lang="en" altLang="zh-CN" sz="1600" dirty="0">
                <a:latin typeface="Menlo" panose="020B0609030804020204" pitchFamily="49" charset="0"/>
              </a:rPr>
              <a:t>&lt;Number&gt;() {                                   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        </a:t>
            </a:r>
            <a:r>
              <a:rPr lang="en" altLang="zh-CN" sz="1600" dirty="0">
                <a:solidFill>
                  <a:srgbClr val="777777"/>
                </a:solidFill>
                <a:latin typeface="Menlo" panose="020B0609030804020204" pitchFamily="49" charset="0"/>
              </a:rPr>
              <a:t>@Override</a:t>
            </a:r>
            <a:r>
              <a:rPr lang="en" altLang="zh-CN" sz="1600" dirty="0">
                <a:latin typeface="Menlo" panose="020B0609030804020204" pitchFamily="49" charset="0"/>
              </a:rPr>
              <a:t>                                                     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     </a:t>
            </a:r>
            <a:r>
              <a:rPr lang="en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public</a:t>
            </a:r>
            <a:r>
              <a:rPr lang="en" altLang="zh-CN" sz="1600" dirty="0">
                <a:latin typeface="Menlo" panose="020B0609030804020204" pitchFamily="49" charset="0"/>
              </a:rPr>
              <a:t> </a:t>
            </a:r>
            <a:r>
              <a:rPr lang="en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void</a:t>
            </a:r>
            <a:r>
              <a:rPr lang="en" altLang="zh-CN" sz="1600" dirty="0">
                <a:latin typeface="Menlo" panose="020B0609030804020204" pitchFamily="49" charset="0"/>
              </a:rPr>
              <a:t> changed(</a:t>
            </a:r>
            <a:r>
              <a:rPr lang="en" altLang="zh-CN" sz="1600" dirty="0" err="1">
                <a:latin typeface="Menlo" panose="020B0609030804020204" pitchFamily="49" charset="0"/>
              </a:rPr>
              <a:t>ObservableValue</a:t>
            </a:r>
            <a:r>
              <a:rPr lang="en" altLang="zh-CN" sz="1600" dirty="0">
                <a:latin typeface="Menlo" panose="020B0609030804020204" pitchFamily="49" charset="0"/>
              </a:rPr>
              <a:t>&lt;? </a:t>
            </a:r>
            <a:r>
              <a:rPr lang="en" altLang="zh-CN" sz="1600" b="1" dirty="0">
                <a:solidFill>
                  <a:srgbClr val="931A68"/>
                </a:solidFill>
                <a:latin typeface="Menlo" panose="020B0609030804020204" pitchFamily="49" charset="0"/>
              </a:rPr>
              <a:t>extends</a:t>
            </a:r>
            <a:r>
              <a:rPr lang="en" altLang="zh-CN" sz="1600" dirty="0">
                <a:latin typeface="Menlo" panose="020B0609030804020204" pitchFamily="49" charset="0"/>
              </a:rPr>
              <a:t> Number&gt; </a:t>
            </a:r>
            <a:r>
              <a:rPr lang="en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ov</a:t>
            </a:r>
            <a:r>
              <a:rPr lang="en" altLang="zh-CN" sz="1600" dirty="0">
                <a:latin typeface="Menlo" panose="020B0609030804020204" pitchFamily="49" charset="0"/>
              </a:rPr>
              <a:t>,  Number </a:t>
            </a:r>
            <a:r>
              <a:rPr lang="en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oldValue</a:t>
            </a:r>
            <a:r>
              <a:rPr lang="en" altLang="zh-CN" sz="1600" dirty="0">
                <a:latin typeface="Menlo" panose="020B0609030804020204" pitchFamily="49" charset="0"/>
              </a:rPr>
              <a:t>, Number </a:t>
            </a:r>
            <a:r>
              <a:rPr lang="en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newValue</a:t>
            </a:r>
            <a:r>
              <a:rPr lang="en" altLang="zh-CN" sz="1600" dirty="0">
                <a:latin typeface="Menlo" panose="020B0609030804020204" pitchFamily="49" charset="0"/>
              </a:rPr>
              <a:t>) {                        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       </a:t>
            </a:r>
            <a:r>
              <a:rPr lang="en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red</a:t>
            </a:r>
            <a:r>
              <a:rPr lang="en" altLang="zh-CN" sz="1600" dirty="0">
                <a:latin typeface="Menlo" panose="020B0609030804020204" pitchFamily="49" charset="0"/>
              </a:rPr>
              <a:t>=</a:t>
            </a:r>
            <a:r>
              <a:rPr lang="en" altLang="zh-CN" sz="1600" dirty="0" err="1">
                <a:solidFill>
                  <a:srgbClr val="7E504F"/>
                </a:solidFill>
                <a:latin typeface="Menlo" panose="020B0609030804020204" pitchFamily="49" charset="0"/>
              </a:rPr>
              <a:t>newValue</a:t>
            </a:r>
            <a:r>
              <a:rPr lang="en" altLang="zh-CN" sz="1600" dirty="0" err="1">
                <a:latin typeface="Menlo" panose="020B0609030804020204" pitchFamily="49" charset="0"/>
              </a:rPr>
              <a:t>.intValue</a:t>
            </a:r>
            <a:r>
              <a:rPr lang="en" altLang="zh-CN" sz="1600" dirty="0">
                <a:latin typeface="Menlo" panose="020B0609030804020204" pitchFamily="49" charset="0"/>
              </a:rPr>
              <a:t>();                                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       </a:t>
            </a:r>
            <a:r>
              <a:rPr lang="en" altLang="zh-CN" sz="1600" dirty="0" err="1">
                <a:solidFill>
                  <a:srgbClr val="0326CC"/>
                </a:solidFill>
                <a:latin typeface="Menlo" panose="020B0609030804020204" pitchFamily="49" charset="0"/>
              </a:rPr>
              <a:t>colorRectangle</a:t>
            </a:r>
            <a:r>
              <a:rPr lang="en" altLang="zh-CN" sz="1600" dirty="0" err="1">
                <a:latin typeface="Menlo" panose="020B0609030804020204" pitchFamily="49" charset="0"/>
              </a:rPr>
              <a:t>.setFill</a:t>
            </a:r>
            <a:r>
              <a:rPr lang="en" altLang="zh-CN" sz="1600" dirty="0">
                <a:latin typeface="Menlo" panose="020B0609030804020204" pitchFamily="49" charset="0"/>
              </a:rPr>
              <a:t>(</a:t>
            </a:r>
            <a:r>
              <a:rPr lang="en" altLang="zh-CN" sz="1600" dirty="0" err="1">
                <a:latin typeface="Menlo" panose="020B0609030804020204" pitchFamily="49" charset="0"/>
              </a:rPr>
              <a:t>Color.</a:t>
            </a:r>
            <a:r>
              <a:rPr lang="en" altLang="zh-CN" sz="1600" i="1" dirty="0" err="1">
                <a:latin typeface="Menlo" panose="020B0609030804020204" pitchFamily="49" charset="0"/>
              </a:rPr>
              <a:t>rgb</a:t>
            </a:r>
            <a:r>
              <a:rPr lang="en" altLang="zh-CN" sz="1600" dirty="0">
                <a:latin typeface="Menlo" panose="020B0609030804020204" pitchFamily="49" charset="0"/>
              </a:rPr>
              <a:t>(</a:t>
            </a:r>
            <a:r>
              <a:rPr lang="en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red</a:t>
            </a:r>
            <a:r>
              <a:rPr lang="en" altLang="zh-CN" sz="1600" dirty="0">
                <a:latin typeface="Menlo" panose="020B0609030804020204" pitchFamily="49" charset="0"/>
              </a:rPr>
              <a:t>, </a:t>
            </a:r>
            <a:r>
              <a:rPr lang="en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green</a:t>
            </a:r>
            <a:r>
              <a:rPr lang="en" altLang="zh-CN" sz="1600" dirty="0">
                <a:latin typeface="Menlo" panose="020B0609030804020204" pitchFamily="49" charset="0"/>
              </a:rPr>
              <a:t>, </a:t>
            </a:r>
            <a:r>
              <a:rPr lang="en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blue</a:t>
            </a:r>
            <a:r>
              <a:rPr lang="en" altLang="zh-CN" sz="1600" dirty="0">
                <a:latin typeface="Menlo" panose="020B0609030804020204" pitchFamily="49" charset="0"/>
              </a:rPr>
              <a:t>, </a:t>
            </a:r>
            <a:r>
              <a:rPr lang="en" altLang="zh-CN" sz="1600" dirty="0">
                <a:solidFill>
                  <a:srgbClr val="0326CC"/>
                </a:solidFill>
                <a:latin typeface="Menlo" panose="020B0609030804020204" pitchFamily="49" charset="0"/>
              </a:rPr>
              <a:t>alpha</a:t>
            </a:r>
            <a:r>
              <a:rPr lang="en" altLang="zh-CN" sz="1600" dirty="0">
                <a:latin typeface="Menlo" panose="020B0609030804020204" pitchFamily="49" charset="0"/>
              </a:rPr>
              <a:t>));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           }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        }</a:t>
            </a:r>
          </a:p>
          <a:p>
            <a:r>
              <a:rPr lang="en" altLang="zh-CN" sz="1600" dirty="0">
                <a:latin typeface="Menlo" panose="020B0609030804020204" pitchFamily="49" charset="0"/>
              </a:rPr>
              <a:t>      );       </a:t>
            </a:r>
            <a:endParaRPr lang="en" altLang="zh-CN" sz="1600" dirty="0">
              <a:effectLst/>
              <a:latin typeface="Menlo" panose="020B0609030804020204" pitchFamily="49" charset="0"/>
            </a:endParaRPr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FB00EA19-9097-AB4F-879D-4071799A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651188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321412-1256-3A4C-A9AB-3CCB4A9D49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739900"/>
            <a:ext cx="84074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49596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6A9821-0D78-9940-94D8-160E570810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650" y="1188720"/>
            <a:ext cx="73787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52491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0AF3431-39B7-8448-AC0E-975D504C1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050" y="1466850"/>
            <a:ext cx="7327900" cy="3924300"/>
          </a:xfrm>
          <a:prstGeom prst="rect">
            <a:avLst/>
          </a:prstGeom>
        </p:spPr>
      </p:pic>
      <p:cxnSp>
        <p:nvCxnSpPr>
          <p:cNvPr id="6" name="直线连接符 5">
            <a:extLst>
              <a:ext uri="{FF2B5EF4-FFF2-40B4-BE49-F238E27FC236}">
                <a16:creationId xmlns:a16="http://schemas.microsoft.com/office/drawing/2014/main" id="{CA33E97D-F747-0244-B883-C93B72490B68}"/>
              </a:ext>
            </a:extLst>
          </p:cNvPr>
          <p:cNvCxnSpPr/>
          <p:nvPr/>
        </p:nvCxnSpPr>
        <p:spPr>
          <a:xfrm>
            <a:off x="1828800" y="2057400"/>
            <a:ext cx="35052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8822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556624" cy="1143000"/>
          </a:xfrm>
        </p:spPr>
        <p:txBody>
          <a:bodyPr>
            <a:noAutofit/>
          </a:bodyPr>
          <a:lstStyle/>
          <a:p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D00268C-263F-BF48-9F85-55105501A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700" y="1441450"/>
            <a:ext cx="7340600" cy="397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27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r>
              <a:rPr lang="en" altLang="zh-CN" sz="2800" dirty="0">
                <a:solidFill>
                  <a:srgbClr val="3380E6"/>
                </a:solidFill>
                <a:latin typeface="Lucida Console"/>
              </a:rPr>
              <a:t>Cover Viewer App</a:t>
            </a:r>
            <a:endParaRPr lang="zh-CN" altLang="zh-CN" sz="2800" dirty="0">
              <a:solidFill>
                <a:srgbClr val="3380E6"/>
              </a:solidFill>
              <a:latin typeface="Lucida Console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2860B04-9D20-C848-937C-1E1D201A6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0450" y="1219200"/>
            <a:ext cx="4483100" cy="545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1040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zh-CN" altLang="en" dirty="0">
                <a:solidFill>
                  <a:srgbClr val="FF0000"/>
                </a:solidFill>
              </a:rPr>
              <a:t>对于</a:t>
            </a:r>
            <a:r>
              <a:rPr lang="en" altLang="zh-CN" dirty="0" err="1">
                <a:solidFill>
                  <a:srgbClr val="FF0000"/>
                </a:solidFill>
              </a:rPr>
              <a:t>ListView</a:t>
            </a:r>
            <a:r>
              <a:rPr lang="en" altLang="zh-CN" dirty="0"/>
              <a:t>, </a:t>
            </a:r>
            <a:r>
              <a:rPr lang="zh-CN" altLang="en" dirty="0"/>
              <a:t>设置</a:t>
            </a:r>
            <a:r>
              <a:rPr lang="zh-CN" altLang="en-US" dirty="0"/>
              <a:t>以下属性</a:t>
            </a:r>
            <a:r>
              <a:rPr lang="en" altLang="zh-CN" dirty="0"/>
              <a:t>: </a:t>
            </a:r>
          </a:p>
          <a:p>
            <a:pPr lvl="1"/>
            <a:r>
              <a:rPr lang="en" altLang="zh-CN" dirty="0"/>
              <a:t>Margin—8 (for the right margin) to separate the </a:t>
            </a:r>
            <a:r>
              <a:rPr lang="en" altLang="zh-CN" dirty="0" err="1"/>
              <a:t>ListView</a:t>
            </a:r>
            <a:r>
              <a:rPr lang="en" altLang="zh-CN" dirty="0"/>
              <a:t> from</a:t>
            </a:r>
            <a:r>
              <a:rPr lang="zh-CN" altLang="en-US" dirty="0"/>
              <a:t> </a:t>
            </a:r>
            <a:r>
              <a:rPr lang="en" altLang="zh-CN" dirty="0"/>
              <a:t>the </a:t>
            </a:r>
            <a:r>
              <a:rPr lang="en" altLang="zh-CN" dirty="0" err="1"/>
              <a:t>ImageView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" altLang="zh-CN" dirty="0"/>
              <a:t>Pref Width—200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" altLang="zh-CN" dirty="0"/>
              <a:t>Max Height—MAX_VALUE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" altLang="zh-CN" dirty="0"/>
              <a:t>Min Width, Min Height, Pref Height and Max Width —USE_COMPUTED_SIZE</a:t>
            </a:r>
          </a:p>
          <a:p>
            <a:pPr marL="201612" indent="0" eaLnBrk="1" hangingPunct="1"/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FBAC05EB-F228-CD42-B82F-AE0DF6A138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048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42" name="直接连接符 39">
            <a:extLst>
              <a:ext uri="{FF2B5EF4-FFF2-40B4-BE49-F238E27FC236}">
                <a16:creationId xmlns:a16="http://schemas.microsoft.com/office/drawing/2014/main" id="{E8242E63-4EFD-44CC-8720-8319F85CF44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7663" y="421957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43" name="直接连接符 40">
            <a:extLst>
              <a:ext uri="{FF2B5EF4-FFF2-40B4-BE49-F238E27FC236}">
                <a16:creationId xmlns:a16="http://schemas.microsoft.com/office/drawing/2014/main" id="{F8A69BC4-EAE9-4AD6-9967-6241F5EB10A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41950" y="4940300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44" name="直接连接符 41">
            <a:extLst>
              <a:ext uri="{FF2B5EF4-FFF2-40B4-BE49-F238E27FC236}">
                <a16:creationId xmlns:a16="http://schemas.microsoft.com/office/drawing/2014/main" id="{C78449FC-BB3C-47BE-A24A-7ED6A53BBA5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7663" y="5657850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45" name="直接箭头连接符 34">
            <a:extLst>
              <a:ext uri="{FF2B5EF4-FFF2-40B4-BE49-F238E27FC236}">
                <a16:creationId xmlns:a16="http://schemas.microsoft.com/office/drawing/2014/main" id="{50625AEB-F03F-4D27-AFFD-12332E555386}"/>
              </a:ext>
            </a:extLst>
          </p:cNvPr>
          <p:cNvCxnSpPr>
            <a:cxnSpLocks/>
          </p:cNvCxnSpPr>
          <p:nvPr/>
        </p:nvCxnSpPr>
        <p:spPr bwMode="auto">
          <a:xfrm flipH="1">
            <a:off x="4572000" y="3500438"/>
            <a:ext cx="1512888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46" name="直接箭头连接符 5">
            <a:extLst>
              <a:ext uri="{FF2B5EF4-FFF2-40B4-BE49-F238E27FC236}">
                <a16:creationId xmlns:a16="http://schemas.microsoft.com/office/drawing/2014/main" id="{196AE12A-3AC0-4FED-A9DA-F6D69C7D277F}"/>
              </a:ext>
            </a:extLst>
          </p:cNvPr>
          <p:cNvCxnSpPr>
            <a:cxnSpLocks/>
          </p:cNvCxnSpPr>
          <p:nvPr/>
        </p:nvCxnSpPr>
        <p:spPr bwMode="auto">
          <a:xfrm flipH="1">
            <a:off x="4705350" y="1916113"/>
            <a:ext cx="15113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9CD9D827-BD52-4665-BF4A-182F9A2E70AE}"/>
              </a:ext>
            </a:extLst>
          </p:cNvPr>
          <p:cNvSpPr/>
          <p:nvPr/>
        </p:nvSpPr>
        <p:spPr bwMode="auto">
          <a:xfrm>
            <a:off x="1323975" y="260350"/>
            <a:ext cx="1511300" cy="2889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>
                <a:latin typeface="+mn-lt"/>
              </a:rPr>
              <a:t>java.lang.Object</a:t>
            </a:r>
            <a:endParaRPr lang="zh-CN" altLang="en-US" sz="1400" b="0">
              <a:latin typeface="+mn-lt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CF0658-7AB7-482A-BAFB-4001431942C1}"/>
              </a:ext>
            </a:extLst>
          </p:cNvPr>
          <p:cNvSpPr/>
          <p:nvPr/>
        </p:nvSpPr>
        <p:spPr bwMode="auto">
          <a:xfrm>
            <a:off x="2835275" y="820738"/>
            <a:ext cx="2881313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>
                <a:latin typeface="+mn-lt"/>
              </a:rPr>
              <a:t>javafx.lang.application.</a:t>
            </a:r>
            <a:r>
              <a:rPr lang="en-US" altLang="zh-CN" sz="1400" b="0"/>
              <a:t>Application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应用程序类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9CE688C-8D66-430F-B00D-99629643F59F}"/>
              </a:ext>
            </a:extLst>
          </p:cNvPr>
          <p:cNvSpPr/>
          <p:nvPr/>
        </p:nvSpPr>
        <p:spPr bwMode="auto">
          <a:xfrm>
            <a:off x="2830513" y="1679575"/>
            <a:ext cx="1871662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.stage.Window</a:t>
            </a:r>
            <a:endParaRPr lang="en-US" altLang="zh-CN" sz="1400" b="0"/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窗口类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C4ABB67-09CF-445E-A233-6223B52F4C59}"/>
              </a:ext>
            </a:extLst>
          </p:cNvPr>
          <p:cNvSpPr/>
          <p:nvPr/>
        </p:nvSpPr>
        <p:spPr bwMode="auto">
          <a:xfrm>
            <a:off x="5724525" y="1682750"/>
            <a:ext cx="1871663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.stage.Stage</a:t>
            </a:r>
            <a:endParaRPr lang="en-US" altLang="zh-CN" sz="1400" b="0"/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舞台类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3AABEBB-391B-4C7D-9839-176C32857961}"/>
              </a:ext>
            </a:extLst>
          </p:cNvPr>
          <p:cNvSpPr/>
          <p:nvPr/>
        </p:nvSpPr>
        <p:spPr bwMode="auto">
          <a:xfrm>
            <a:off x="2836863" y="2460625"/>
            <a:ext cx="1735137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.s</a:t>
            </a:r>
            <a:r>
              <a:rPr lang="en-US" altLang="zh-CN" sz="1400" b="0"/>
              <a:t>cene</a:t>
            </a:r>
            <a:r>
              <a:rPr lang="en-US" altLang="zh-CN" sz="1400" b="0">
                <a:latin typeface="+mn-lt"/>
              </a:rPr>
              <a:t>.Scene</a:t>
            </a:r>
            <a:endParaRPr lang="en-US" altLang="zh-CN" sz="1400" b="0"/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场景类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C3A181D-D86B-49E4-AC14-BB3BE98B7B85}"/>
              </a:ext>
            </a:extLst>
          </p:cNvPr>
          <p:cNvSpPr/>
          <p:nvPr/>
        </p:nvSpPr>
        <p:spPr bwMode="auto">
          <a:xfrm>
            <a:off x="2830513" y="3249613"/>
            <a:ext cx="1741487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</a:t>
            </a:r>
            <a:r>
              <a:rPr lang="en-US" altLang="zh-CN" sz="1400" b="0"/>
              <a:t>scene.Node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节点类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885E517-1258-48EC-83D1-1DD49E165E7B}"/>
              </a:ext>
            </a:extLst>
          </p:cNvPr>
          <p:cNvSpPr/>
          <p:nvPr/>
        </p:nvSpPr>
        <p:spPr bwMode="auto">
          <a:xfrm>
            <a:off x="5716588" y="3249613"/>
            <a:ext cx="1871662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Parent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控件父类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C0C3CD8-AEB8-40A0-A0EE-7B784B8BDA63}"/>
              </a:ext>
            </a:extLst>
          </p:cNvPr>
          <p:cNvSpPr/>
          <p:nvPr/>
        </p:nvSpPr>
        <p:spPr bwMode="auto">
          <a:xfrm>
            <a:off x="5724525" y="3967163"/>
            <a:ext cx="1871663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ImageView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图像显示类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51508C3-2D6D-41FD-AFAA-AB7A03623218}"/>
              </a:ext>
            </a:extLst>
          </p:cNvPr>
          <p:cNvSpPr/>
          <p:nvPr/>
        </p:nvSpPr>
        <p:spPr bwMode="auto">
          <a:xfrm>
            <a:off x="5724525" y="4683125"/>
            <a:ext cx="1871663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MediaView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媒体显示类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E62CDAE2-D127-4D1B-AD30-FA1623A83C39}"/>
              </a:ext>
            </a:extLst>
          </p:cNvPr>
          <p:cNvSpPr/>
          <p:nvPr/>
        </p:nvSpPr>
        <p:spPr bwMode="auto">
          <a:xfrm>
            <a:off x="5716588" y="5400675"/>
            <a:ext cx="1871662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Shape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形状类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31862D5-F02A-416D-B6DB-612BBA98F572}"/>
              </a:ext>
            </a:extLst>
          </p:cNvPr>
          <p:cNvSpPr/>
          <p:nvPr/>
        </p:nvSpPr>
        <p:spPr bwMode="auto">
          <a:xfrm>
            <a:off x="2830513" y="4100513"/>
            <a:ext cx="2303462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</a:t>
            </a:r>
            <a:r>
              <a:rPr lang="en-US" altLang="zh-CN" sz="1400" b="0"/>
              <a:t>scene.image.Image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图像类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EAD185E1-18E0-4ED7-80EE-65229F6CE8DA}"/>
              </a:ext>
            </a:extLst>
          </p:cNvPr>
          <p:cNvSpPr/>
          <p:nvPr/>
        </p:nvSpPr>
        <p:spPr bwMode="auto">
          <a:xfrm>
            <a:off x="2830513" y="4884738"/>
            <a:ext cx="2085975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</a:t>
            </a:r>
            <a:r>
              <a:rPr lang="en-US" altLang="zh-CN" sz="1400" b="0"/>
              <a:t>scene.paint.Color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颜色类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13D6D6B6-4C69-4C8E-8901-0CD02AF97D21}"/>
              </a:ext>
            </a:extLst>
          </p:cNvPr>
          <p:cNvSpPr/>
          <p:nvPr/>
        </p:nvSpPr>
        <p:spPr bwMode="auto">
          <a:xfrm>
            <a:off x="2830513" y="5648325"/>
            <a:ext cx="1978025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>
              <a:defRPr/>
            </a:pPr>
            <a:r>
              <a:rPr lang="en-US" altLang="zh-CN" sz="1400" b="0"/>
              <a:t>javafx</a:t>
            </a:r>
            <a:r>
              <a:rPr lang="en-US" altLang="zh-CN" sz="1400" b="0">
                <a:latin typeface="+mn-lt"/>
              </a:rPr>
              <a:t>.</a:t>
            </a:r>
            <a:r>
              <a:rPr lang="en-US" altLang="zh-CN" sz="1400" b="0"/>
              <a:t>scene.text.Font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字体类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cxnSp>
        <p:nvCxnSpPr>
          <p:cNvPr id="10260" name="直接箭头连接符 24">
            <a:extLst>
              <a:ext uri="{FF2B5EF4-FFF2-40B4-BE49-F238E27FC236}">
                <a16:creationId xmlns:a16="http://schemas.microsoft.com/office/drawing/2014/main" id="{4A0CF3BA-0399-46BE-B8E7-428D34F03603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V="1">
            <a:off x="2079625" y="549275"/>
            <a:ext cx="0" cy="535146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1" name="直接连接符 26">
            <a:extLst>
              <a:ext uri="{FF2B5EF4-FFF2-40B4-BE49-F238E27FC236}">
                <a16:creationId xmlns:a16="http://schemas.microsoft.com/office/drawing/2014/main" id="{94C7244F-47BC-4B7C-97CB-CD67B03FE53D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>
            <a:off x="2079625" y="1073150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2" name="直接连接符 28">
            <a:extLst>
              <a:ext uri="{FF2B5EF4-FFF2-40B4-BE49-F238E27FC236}">
                <a16:creationId xmlns:a16="http://schemas.microsoft.com/office/drawing/2014/main" id="{DFA70A0C-A8EE-4CC7-ACA6-B0B7A24347F9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9625" y="1938338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3" name="直接连接符 29">
            <a:extLst>
              <a:ext uri="{FF2B5EF4-FFF2-40B4-BE49-F238E27FC236}">
                <a16:creationId xmlns:a16="http://schemas.microsoft.com/office/drawing/2014/main" id="{DE125D71-CE4B-49AA-9F2E-FB357226E21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4863" y="268287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4" name="直接连接符 30">
            <a:extLst>
              <a:ext uri="{FF2B5EF4-FFF2-40B4-BE49-F238E27FC236}">
                <a16:creationId xmlns:a16="http://schemas.microsoft.com/office/drawing/2014/main" id="{8F452868-CACA-4691-9B78-5F74538483B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9625" y="350202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5" name="直接连接符 31">
            <a:extLst>
              <a:ext uri="{FF2B5EF4-FFF2-40B4-BE49-F238E27FC236}">
                <a16:creationId xmlns:a16="http://schemas.microsoft.com/office/drawing/2014/main" id="{6D729B30-077F-41E1-9472-249E6610130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4863" y="4344988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6" name="直接连接符 32">
            <a:extLst>
              <a:ext uri="{FF2B5EF4-FFF2-40B4-BE49-F238E27FC236}">
                <a16:creationId xmlns:a16="http://schemas.microsoft.com/office/drawing/2014/main" id="{CFEFD93C-53C7-4119-A3F3-DF13D457602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9625" y="5135563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7" name="直接连接符 33">
            <a:extLst>
              <a:ext uri="{FF2B5EF4-FFF2-40B4-BE49-F238E27FC236}">
                <a16:creationId xmlns:a16="http://schemas.microsoft.com/office/drawing/2014/main" id="{A172D229-1EC2-4F42-A36F-9A9B29BE398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79625" y="5892800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68" name="直接连接符 37">
            <a:extLst>
              <a:ext uri="{FF2B5EF4-FFF2-40B4-BE49-F238E27FC236}">
                <a16:creationId xmlns:a16="http://schemas.microsoft.com/office/drawing/2014/main" id="{19E901D5-ACEE-4349-AC9A-1348E73C101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427663" y="3502025"/>
            <a:ext cx="0" cy="214630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69" name="矩形 38">
            <a:extLst>
              <a:ext uri="{FF2B5EF4-FFF2-40B4-BE49-F238E27FC236}">
                <a16:creationId xmlns:a16="http://schemas.microsoft.com/office/drawing/2014/main" id="{E799A809-7AAE-4DD6-A31C-72C89CA957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963" y="6181725"/>
            <a:ext cx="365442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46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>
                <a:latin typeface="+mn-ea"/>
                <a:ea typeface="+mn-ea"/>
              </a:rPr>
              <a:t>JavaFX</a:t>
            </a:r>
            <a:r>
              <a:rPr lang="zh-CN" altLang="en-US" sz="2000">
                <a:latin typeface="+mn-ea"/>
                <a:ea typeface="+mn-ea"/>
              </a:rPr>
              <a:t>中主要类的继承关系</a:t>
            </a:r>
            <a:endParaRPr lang="en-US" altLang="zh-CN" sz="2000">
              <a:latin typeface="+mn-ea"/>
              <a:ea typeface="+mn-ea"/>
            </a:endParaRPr>
          </a:p>
        </p:txBody>
      </p:sp>
      <p:sp>
        <p:nvSpPr>
          <p:cNvPr id="10270" name="矩形 43">
            <a:extLst>
              <a:ext uri="{FF2B5EF4-FFF2-40B4-BE49-F238E27FC236}">
                <a16:creationId xmlns:a16="http://schemas.microsoft.com/office/drawing/2014/main" id="{461F3297-DBFE-4CBC-94B7-346606468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813" y="739775"/>
            <a:ext cx="6624637" cy="2368550"/>
          </a:xfrm>
          <a:prstGeom prst="rect">
            <a:avLst/>
          </a:prstGeom>
          <a:noFill/>
          <a:ln w="38100" algn="ctr">
            <a:solidFill>
              <a:srgbClr val="9900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solidFill>
                <a:srgbClr val="0033CC"/>
              </a:solidFill>
              <a:latin typeface="Tahoma" panose="020B0604030504040204" pitchFamily="34" charset="0"/>
            </a:endParaRPr>
          </a:p>
        </p:txBody>
      </p:sp>
      <p:sp>
        <p:nvSpPr>
          <p:cNvPr id="10271" name="矩形 45">
            <a:extLst>
              <a:ext uri="{FF2B5EF4-FFF2-40B4-BE49-F238E27FC236}">
                <a16:creationId xmlns:a16="http://schemas.microsoft.com/office/drawing/2014/main" id="{BC5D2416-19A2-482D-AAE6-26F849D66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725" y="3108325"/>
            <a:ext cx="2592388" cy="3009900"/>
          </a:xfrm>
          <a:prstGeom prst="rect">
            <a:avLst/>
          </a:prstGeom>
          <a:noFill/>
          <a:ln w="3810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latin typeface="Tahoma" panose="020B0604030504040204" pitchFamily="34" charset="0"/>
            </a:endParaRPr>
          </a:p>
        </p:txBody>
      </p:sp>
      <p:sp>
        <p:nvSpPr>
          <p:cNvPr id="32" name="矩形 45">
            <a:extLst>
              <a:ext uri="{FF2B5EF4-FFF2-40B4-BE49-F238E27FC236}">
                <a16:creationId xmlns:a16="http://schemas.microsoft.com/office/drawing/2014/main" id="{EADEEF7A-C791-44AB-8736-C7C4C81CA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3108325"/>
            <a:ext cx="2519362" cy="812800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solidFill>
                <a:srgbClr val="FF0000"/>
              </a:solidFill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02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0" grpId="0" animBg="1"/>
      <p:bldP spid="10270" grpId="1" animBg="1"/>
      <p:bldP spid="10271" grpId="0" animBg="1"/>
      <p:bldP spid="32" grpId="0" animBg="1"/>
      <p:bldP spid="32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>
            <a:extLst>
              <a:ext uri="{FF2B5EF4-FFF2-40B4-BE49-F238E27FC236}">
                <a16:creationId xmlns:a16="http://schemas.microsoft.com/office/drawing/2014/main" id="{DF9A174D-69DA-CC43-8308-FDB8481C536E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zh-CN" altLang="en" dirty="0"/>
              <a:t>对于</a:t>
            </a:r>
            <a:r>
              <a:rPr lang="en" altLang="zh-CN" dirty="0" err="1">
                <a:solidFill>
                  <a:srgbClr val="FF0000"/>
                </a:solidFill>
              </a:rPr>
              <a:t>ImageView</a:t>
            </a:r>
            <a:r>
              <a:rPr lang="en" altLang="zh-CN" dirty="0"/>
              <a:t>, </a:t>
            </a:r>
            <a:r>
              <a:rPr lang="zh-CN" altLang="en" dirty="0"/>
              <a:t>设置</a:t>
            </a:r>
            <a:r>
              <a:rPr lang="zh-CN" altLang="en-US" dirty="0"/>
              <a:t>以下属性</a:t>
            </a:r>
            <a:r>
              <a:rPr lang="en" altLang="zh-CN" dirty="0"/>
              <a:t>: </a:t>
            </a:r>
          </a:p>
          <a:p>
            <a:pPr marL="457200" lvl="1" indent="0" eaLnBrk="1" hangingPunct="1"/>
            <a:r>
              <a:rPr lang="en" altLang="zh-CN" dirty="0"/>
              <a:t>Fit Width and Fit Height </a:t>
            </a:r>
            <a:r>
              <a:rPr lang="en-US" altLang="zh-CN" dirty="0"/>
              <a:t>—</a:t>
            </a:r>
            <a:r>
              <a:rPr lang="zh-CN" altLang="en-US" dirty="0"/>
              <a:t> </a:t>
            </a:r>
            <a:r>
              <a:rPr lang="en" altLang="zh-CN" dirty="0"/>
              <a:t>370 and 480</a:t>
            </a:r>
          </a:p>
          <a:p>
            <a:pPr marL="201612" indent="0" eaLnBrk="1" hangingPunct="1"/>
            <a:r>
              <a:rPr lang="zh-CN" altLang="en" dirty="0"/>
              <a:t>对于</a:t>
            </a:r>
            <a:r>
              <a:rPr lang="en" altLang="zh-CN" dirty="0"/>
              <a:t>e </a:t>
            </a:r>
            <a:r>
              <a:rPr lang="en" altLang="zh-CN" dirty="0" err="1">
                <a:solidFill>
                  <a:srgbClr val="FF0000"/>
                </a:solidFill>
              </a:rPr>
              <a:t>BorderPane</a:t>
            </a:r>
            <a:r>
              <a:rPr lang="en" altLang="zh-CN" dirty="0"/>
              <a:t>, , </a:t>
            </a:r>
            <a:r>
              <a:rPr lang="zh-CN" altLang="en" dirty="0"/>
              <a:t>设置</a:t>
            </a:r>
            <a:r>
              <a:rPr lang="zh-CN" altLang="en-US" dirty="0"/>
              <a:t>以下属性</a:t>
            </a:r>
            <a:r>
              <a:rPr lang="en" altLang="zh-CN" dirty="0"/>
              <a:t>: </a:t>
            </a:r>
          </a:p>
          <a:p>
            <a:pPr marL="457200" lvl="1" indent="0" eaLnBrk="1" hangingPunct="1"/>
            <a:r>
              <a:rPr lang="en" altLang="zh-CN" dirty="0"/>
              <a:t>Pref Width and Pref Height </a:t>
            </a:r>
            <a:r>
              <a:rPr lang="en-US" altLang="zh-CN" dirty="0"/>
              <a:t>—</a:t>
            </a:r>
            <a:r>
              <a:rPr lang="en" altLang="zh-CN" dirty="0"/>
              <a:t>USE_COMPUTED_SIZE</a:t>
            </a:r>
          </a:p>
          <a:p>
            <a:pPr marL="457200" lvl="1" indent="0" eaLnBrk="1" hangingPunct="1"/>
            <a:r>
              <a:rPr lang="en" altLang="zh-CN" dirty="0"/>
              <a:t>Padding </a:t>
            </a:r>
            <a:r>
              <a:rPr lang="en-US" altLang="zh-CN" dirty="0"/>
              <a:t>—</a:t>
            </a:r>
            <a:r>
              <a:rPr lang="en" altLang="zh-CN" dirty="0"/>
              <a:t>8 </a:t>
            </a:r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535183D7-3738-FE40-B335-0BF551718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06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E0A5FFC-76F3-BA41-A004-8F1CD4F99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08" y="533400"/>
            <a:ext cx="8958784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340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C6CFE0B-6F10-4943-8F53-A94D87918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" y="304800"/>
            <a:ext cx="8774457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1099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6965A17-1B0E-D443-8AB2-7D825043E9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93700"/>
            <a:ext cx="8267700" cy="607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409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05AA33F-5972-9945-A2FE-AC77F8A82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457200"/>
            <a:ext cx="8858865" cy="51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805511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275139-24F5-B54C-8EC9-FA533B8256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8950" y="1219200"/>
            <a:ext cx="5168900" cy="4572000"/>
          </a:xfrm>
          <a:prstGeom prst="rect">
            <a:avLst/>
          </a:prstGeom>
        </p:spPr>
      </p:pic>
      <p:sp>
        <p:nvSpPr>
          <p:cNvPr id="4" name="标题 3">
            <a:extLst>
              <a:ext uri="{FF2B5EF4-FFF2-40B4-BE49-F238E27FC236}">
                <a16:creationId xmlns:a16="http://schemas.microsoft.com/office/drawing/2014/main" id="{BDF24083-F668-1E47-A400-EEEDD233D1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7439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85E7AB-5918-7E47-9C74-9ABD14D54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65" y="0"/>
            <a:ext cx="7144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3222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36B2FD2-A9C0-4C4F-A0C2-85A52D6A0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482600"/>
            <a:ext cx="7962900" cy="589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0638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1327828-AB6D-1F45-8D42-F39F62940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762000"/>
            <a:ext cx="8115300" cy="5334000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506380D-5151-EF47-8FED-853C2FBCAB49}"/>
              </a:ext>
            </a:extLst>
          </p:cNvPr>
          <p:cNvCxnSpPr/>
          <p:nvPr/>
        </p:nvCxnSpPr>
        <p:spPr>
          <a:xfrm>
            <a:off x="1447800" y="3962400"/>
            <a:ext cx="2667000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468315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BD5CEC8-4947-5C4D-9B1E-FA9C697CFD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407986" y="404664"/>
            <a:ext cx="8328025" cy="4525962"/>
          </a:xfrm>
        </p:spPr>
        <p:txBody>
          <a:bodyPr/>
          <a:lstStyle/>
          <a:p>
            <a:r>
              <a:rPr lang="en" altLang="zh-CN" dirty="0" err="1"/>
              <a:t>TableView</a:t>
            </a:r>
            <a:r>
              <a:rPr lang="en" altLang="zh-CN" dirty="0"/>
              <a:t> </a:t>
            </a:r>
          </a:p>
          <a:p>
            <a:pPr lvl="1"/>
            <a:r>
              <a:rPr lang="en" altLang="zh-CN" dirty="0"/>
              <a:t>JavaFX</a:t>
            </a:r>
            <a:r>
              <a:rPr lang="zh-CN" altLang="en" dirty="0"/>
              <a:t>的</a:t>
            </a:r>
            <a:r>
              <a:rPr lang="en" altLang="zh-CN" dirty="0" err="1"/>
              <a:t>TableView</a:t>
            </a:r>
            <a:r>
              <a:rPr lang="en" altLang="zh-CN" dirty="0"/>
              <a:t> </a:t>
            </a:r>
            <a:r>
              <a:rPr lang="zh-CN" altLang="en-US" dirty="0"/>
              <a:t>控件</a:t>
            </a:r>
            <a:r>
              <a:rPr lang="en" altLang="zh-CN" dirty="0"/>
              <a:t> (</a:t>
            </a:r>
            <a:r>
              <a:rPr lang="zh-CN" altLang="en" dirty="0"/>
              <a:t>包</a:t>
            </a:r>
            <a:r>
              <a:rPr lang="en" altLang="zh-CN" dirty="0"/>
              <a:t> </a:t>
            </a:r>
            <a:r>
              <a:rPr lang="en" altLang="zh-CN" dirty="0" err="1"/>
              <a:t>javafx.scene.control</a:t>
            </a:r>
            <a:r>
              <a:rPr lang="en" altLang="zh-CN" dirty="0"/>
              <a:t>) </a:t>
            </a:r>
            <a:r>
              <a:rPr lang="zh-CN" altLang="en" dirty="0"/>
              <a:t>以</a:t>
            </a:r>
            <a:r>
              <a:rPr lang="zh-CN" altLang="en-US" dirty="0"/>
              <a:t>行和列的形式显示表格数据，并支持用户与这些数据的直接交互。</a:t>
            </a:r>
            <a:endParaRPr lang="en" altLang="zh-CN" dirty="0"/>
          </a:p>
          <a:p>
            <a:endParaRPr lang="en-US" altLang="zh-CN" sz="2800" dirty="0">
              <a:solidFill>
                <a:srgbClr val="000000"/>
              </a:solidFill>
              <a:ea typeface="宋体" panose="0201060003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D0AE1C-FE99-5742-9373-7A28179368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856" y="2420888"/>
            <a:ext cx="2882900" cy="35052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5C177CF-EEBF-554E-9617-C547E1FF57B4}"/>
              </a:ext>
            </a:extLst>
          </p:cNvPr>
          <p:cNvSpPr txBox="1"/>
          <p:nvPr/>
        </p:nvSpPr>
        <p:spPr>
          <a:xfrm>
            <a:off x="0" y="6021288"/>
            <a:ext cx="71225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Example: http://</a:t>
            </a:r>
            <a:r>
              <a:rPr kumimoji="1" lang="en-US" altLang="zh-CN" dirty="0" err="1">
                <a:solidFill>
                  <a:srgbClr val="FF0000"/>
                </a:solidFill>
              </a:rPr>
              <a:t>www.javafxchina.net</a:t>
            </a:r>
            <a:r>
              <a:rPr kumimoji="1" lang="en-US" altLang="zh-CN" dirty="0">
                <a:solidFill>
                  <a:srgbClr val="FF0000"/>
                </a:solidFill>
              </a:rPr>
              <a:t>/blog/2015/04/doc03_tableview/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07852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90" name="直接箭头连接符 103">
            <a:extLst>
              <a:ext uri="{FF2B5EF4-FFF2-40B4-BE49-F238E27FC236}">
                <a16:creationId xmlns:a16="http://schemas.microsoft.com/office/drawing/2014/main" id="{C58D677D-174A-44EC-9E1F-B077D5A58CEB}"/>
              </a:ext>
            </a:extLst>
          </p:cNvPr>
          <p:cNvCxnSpPr>
            <a:cxnSpLocks/>
          </p:cNvCxnSpPr>
          <p:nvPr/>
        </p:nvCxnSpPr>
        <p:spPr bwMode="auto">
          <a:xfrm flipH="1">
            <a:off x="7042150" y="4906963"/>
            <a:ext cx="10033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1" name="直接连接符 101">
            <a:extLst>
              <a:ext uri="{FF2B5EF4-FFF2-40B4-BE49-F238E27FC236}">
                <a16:creationId xmlns:a16="http://schemas.microsoft.com/office/drawing/2014/main" id="{EC2119DA-A7E5-45C0-B60F-E025AA29FAC3}"/>
              </a:ext>
            </a:extLst>
          </p:cNvPr>
          <p:cNvCxnSpPr>
            <a:cxnSpLocks/>
          </p:cNvCxnSpPr>
          <p:nvPr/>
        </p:nvCxnSpPr>
        <p:spPr bwMode="auto">
          <a:xfrm>
            <a:off x="5645150" y="4897438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2" name="直接连接符 99">
            <a:extLst>
              <a:ext uri="{FF2B5EF4-FFF2-40B4-BE49-F238E27FC236}">
                <a16:creationId xmlns:a16="http://schemas.microsoft.com/office/drawing/2014/main" id="{8D021ADF-230A-40BB-BDC8-4AF119ABABD4}"/>
              </a:ext>
            </a:extLst>
          </p:cNvPr>
          <p:cNvCxnSpPr>
            <a:cxnSpLocks/>
          </p:cNvCxnSpPr>
          <p:nvPr/>
        </p:nvCxnSpPr>
        <p:spPr bwMode="auto">
          <a:xfrm>
            <a:off x="5654675" y="414972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3" name="直接箭头连接符 85">
            <a:extLst>
              <a:ext uri="{FF2B5EF4-FFF2-40B4-BE49-F238E27FC236}">
                <a16:creationId xmlns:a16="http://schemas.microsoft.com/office/drawing/2014/main" id="{42BC5599-EFB0-41AB-98A0-798B9B1CEC53}"/>
              </a:ext>
            </a:extLst>
          </p:cNvPr>
          <p:cNvCxnSpPr>
            <a:cxnSpLocks/>
          </p:cNvCxnSpPr>
          <p:nvPr/>
        </p:nvCxnSpPr>
        <p:spPr bwMode="auto">
          <a:xfrm flipV="1">
            <a:off x="8045450" y="3417888"/>
            <a:ext cx="0" cy="3889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4" name="直接箭头连接符 96">
            <a:extLst>
              <a:ext uri="{FF2B5EF4-FFF2-40B4-BE49-F238E27FC236}">
                <a16:creationId xmlns:a16="http://schemas.microsoft.com/office/drawing/2014/main" id="{913884E2-6BE2-4CC0-9ED2-861F570FBE33}"/>
              </a:ext>
            </a:extLst>
          </p:cNvPr>
          <p:cNvCxnSpPr>
            <a:cxnSpLocks/>
          </p:cNvCxnSpPr>
          <p:nvPr/>
        </p:nvCxnSpPr>
        <p:spPr bwMode="auto">
          <a:xfrm flipH="1">
            <a:off x="6024563" y="5807075"/>
            <a:ext cx="10033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5" name="直接连接符 94">
            <a:extLst>
              <a:ext uri="{FF2B5EF4-FFF2-40B4-BE49-F238E27FC236}">
                <a16:creationId xmlns:a16="http://schemas.microsoft.com/office/drawing/2014/main" id="{1DB341DD-796E-4941-883B-0ACA1CC508C3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76688" y="5822950"/>
            <a:ext cx="75723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6" name="直接连接符 93">
            <a:extLst>
              <a:ext uri="{FF2B5EF4-FFF2-40B4-BE49-F238E27FC236}">
                <a16:creationId xmlns:a16="http://schemas.microsoft.com/office/drawing/2014/main" id="{A897C961-04E0-474F-8790-44D0808EEC5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76688" y="4779963"/>
            <a:ext cx="757237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7" name="直接连接符 92">
            <a:extLst>
              <a:ext uri="{FF2B5EF4-FFF2-40B4-BE49-F238E27FC236}">
                <a16:creationId xmlns:a16="http://schemas.microsoft.com/office/drawing/2014/main" id="{A6D50211-AC00-42BD-A60A-7538B720DB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7163" y="4170363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8" name="直接连接符 91">
            <a:extLst>
              <a:ext uri="{FF2B5EF4-FFF2-40B4-BE49-F238E27FC236}">
                <a16:creationId xmlns:a16="http://schemas.microsoft.com/office/drawing/2014/main" id="{DD391B27-9B92-48FB-856E-D008ECEEA150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79863" y="3195638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299" name="直接连接符 90">
            <a:extLst>
              <a:ext uri="{FF2B5EF4-FFF2-40B4-BE49-F238E27FC236}">
                <a16:creationId xmlns:a16="http://schemas.microsoft.com/office/drawing/2014/main" id="{13E56FFC-992D-4F4D-AA45-C3F29AC3B6A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78275" y="258127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0" name="直接连接符 89">
            <a:extLst>
              <a:ext uri="{FF2B5EF4-FFF2-40B4-BE49-F238E27FC236}">
                <a16:creationId xmlns:a16="http://schemas.microsoft.com/office/drawing/2014/main" id="{899E50B6-AB73-4BF4-A4D8-72F8B674C49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91375" y="3157538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1" name="直接连接符 88">
            <a:extLst>
              <a:ext uri="{FF2B5EF4-FFF2-40B4-BE49-F238E27FC236}">
                <a16:creationId xmlns:a16="http://schemas.microsoft.com/office/drawing/2014/main" id="{2F389757-EAC3-41E5-9107-34F36E0A59E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196138" y="2506663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2" name="直接箭头连接符 79">
            <a:extLst>
              <a:ext uri="{FF2B5EF4-FFF2-40B4-BE49-F238E27FC236}">
                <a16:creationId xmlns:a16="http://schemas.microsoft.com/office/drawing/2014/main" id="{3AE114E5-A639-4999-84E5-AEA86B2B8EBE}"/>
              </a:ext>
            </a:extLst>
          </p:cNvPr>
          <p:cNvCxnSpPr>
            <a:cxnSpLocks/>
          </p:cNvCxnSpPr>
          <p:nvPr/>
        </p:nvCxnSpPr>
        <p:spPr bwMode="auto">
          <a:xfrm flipH="1">
            <a:off x="6899275" y="1863725"/>
            <a:ext cx="10033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3" name="直接连接符 72">
            <a:extLst>
              <a:ext uri="{FF2B5EF4-FFF2-40B4-BE49-F238E27FC236}">
                <a16:creationId xmlns:a16="http://schemas.microsoft.com/office/drawing/2014/main" id="{F9AA6B5C-BBC3-4B6E-B3DD-3627EF8362F5}"/>
              </a:ext>
            </a:extLst>
          </p:cNvPr>
          <p:cNvCxnSpPr>
            <a:cxnSpLocks/>
          </p:cNvCxnSpPr>
          <p:nvPr/>
        </p:nvCxnSpPr>
        <p:spPr bwMode="auto">
          <a:xfrm>
            <a:off x="5499100" y="186372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4" name="直接箭头连接符 68">
            <a:extLst>
              <a:ext uri="{FF2B5EF4-FFF2-40B4-BE49-F238E27FC236}">
                <a16:creationId xmlns:a16="http://schemas.microsoft.com/office/drawing/2014/main" id="{C594CCB8-A4D4-4CB8-BC40-35AF85DD8B9D}"/>
              </a:ext>
            </a:extLst>
          </p:cNvPr>
          <p:cNvCxnSpPr>
            <a:cxnSpLocks/>
          </p:cNvCxnSpPr>
          <p:nvPr/>
        </p:nvCxnSpPr>
        <p:spPr bwMode="auto">
          <a:xfrm flipH="1">
            <a:off x="5203825" y="1204913"/>
            <a:ext cx="10033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5" name="直接箭头连接符 67">
            <a:extLst>
              <a:ext uri="{FF2B5EF4-FFF2-40B4-BE49-F238E27FC236}">
                <a16:creationId xmlns:a16="http://schemas.microsoft.com/office/drawing/2014/main" id="{439D77EA-1ACB-495F-B5F7-C2204A1A4681}"/>
              </a:ext>
            </a:extLst>
          </p:cNvPr>
          <p:cNvCxnSpPr>
            <a:cxnSpLocks/>
          </p:cNvCxnSpPr>
          <p:nvPr/>
        </p:nvCxnSpPr>
        <p:spPr bwMode="auto">
          <a:xfrm flipH="1">
            <a:off x="3651250" y="1204913"/>
            <a:ext cx="1001713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6" name="直接箭头连接符 65">
            <a:extLst>
              <a:ext uri="{FF2B5EF4-FFF2-40B4-BE49-F238E27FC236}">
                <a16:creationId xmlns:a16="http://schemas.microsoft.com/office/drawing/2014/main" id="{2403F015-1E78-4310-929C-CA3E407204D5}"/>
              </a:ext>
            </a:extLst>
          </p:cNvPr>
          <p:cNvCxnSpPr>
            <a:cxnSpLocks/>
          </p:cNvCxnSpPr>
          <p:nvPr/>
        </p:nvCxnSpPr>
        <p:spPr bwMode="auto">
          <a:xfrm flipV="1">
            <a:off x="3143250" y="2098675"/>
            <a:ext cx="0" cy="915988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7" name="直接连接符 64">
            <a:extLst>
              <a:ext uri="{FF2B5EF4-FFF2-40B4-BE49-F238E27FC236}">
                <a16:creationId xmlns:a16="http://schemas.microsoft.com/office/drawing/2014/main" id="{F95ECA31-D900-4D27-953F-894F6A75232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2050" y="1863725"/>
            <a:ext cx="75723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8" name="直接箭头连接符 63">
            <a:extLst>
              <a:ext uri="{FF2B5EF4-FFF2-40B4-BE49-F238E27FC236}">
                <a16:creationId xmlns:a16="http://schemas.microsoft.com/office/drawing/2014/main" id="{FC67A0C3-C60B-4198-B4FF-55824715D49D}"/>
              </a:ext>
            </a:extLst>
          </p:cNvPr>
          <p:cNvCxnSpPr>
            <a:cxnSpLocks/>
          </p:cNvCxnSpPr>
          <p:nvPr/>
        </p:nvCxnSpPr>
        <p:spPr bwMode="auto">
          <a:xfrm flipH="1">
            <a:off x="2144713" y="1216025"/>
            <a:ext cx="1001712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09" name="直接连接符 26">
            <a:extLst>
              <a:ext uri="{FF2B5EF4-FFF2-40B4-BE49-F238E27FC236}">
                <a16:creationId xmlns:a16="http://schemas.microsoft.com/office/drawing/2014/main" id="{8965DDE7-BE1F-445E-A059-7C11FA032B05}"/>
              </a:ext>
            </a:extLst>
          </p:cNvPr>
          <p:cNvCxnSpPr>
            <a:cxnSpLocks/>
          </p:cNvCxnSpPr>
          <p:nvPr/>
        </p:nvCxnSpPr>
        <p:spPr bwMode="auto">
          <a:xfrm>
            <a:off x="795338" y="121602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5CCF0658-7AB7-482A-BAFB-4001431942C1}"/>
              </a:ext>
            </a:extLst>
          </p:cNvPr>
          <p:cNvSpPr/>
          <p:nvPr/>
        </p:nvSpPr>
        <p:spPr bwMode="auto">
          <a:xfrm>
            <a:off x="1127125" y="962025"/>
            <a:ext cx="1017588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Region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区域类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cxnSp>
        <p:nvCxnSpPr>
          <p:cNvPr id="12311" name="直接箭头连接符 24">
            <a:extLst>
              <a:ext uri="{FF2B5EF4-FFF2-40B4-BE49-F238E27FC236}">
                <a16:creationId xmlns:a16="http://schemas.microsoft.com/office/drawing/2014/main" id="{AE4F8512-9731-4A12-9FC0-AD2DF3562F31}"/>
              </a:ext>
            </a:extLst>
          </p:cNvPr>
          <p:cNvCxnSpPr>
            <a:cxnSpLocks/>
          </p:cNvCxnSpPr>
          <p:nvPr/>
        </p:nvCxnSpPr>
        <p:spPr bwMode="auto">
          <a:xfrm flipV="1">
            <a:off x="790575" y="833438"/>
            <a:ext cx="0" cy="273050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12" name="直接连接符 28">
            <a:extLst>
              <a:ext uri="{FF2B5EF4-FFF2-40B4-BE49-F238E27FC236}">
                <a16:creationId xmlns:a16="http://schemas.microsoft.com/office/drawing/2014/main" id="{71909F65-DE5A-4D35-908E-69BB7752DC01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85813" y="2359025"/>
            <a:ext cx="75565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13" name="直接连接符 29">
            <a:extLst>
              <a:ext uri="{FF2B5EF4-FFF2-40B4-BE49-F238E27FC236}">
                <a16:creationId xmlns:a16="http://schemas.microsoft.com/office/drawing/2014/main" id="{81F4154C-B882-4A37-89D7-102D9E4ACD3B}"/>
              </a:ext>
            </a:extLst>
          </p:cNvPr>
          <p:cNvCxnSpPr>
            <a:cxnSpLocks/>
          </p:cNvCxnSpPr>
          <p:nvPr/>
        </p:nvCxnSpPr>
        <p:spPr bwMode="auto">
          <a:xfrm>
            <a:off x="790575" y="3563938"/>
            <a:ext cx="757238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矩形 35">
            <a:extLst>
              <a:ext uri="{FF2B5EF4-FFF2-40B4-BE49-F238E27FC236}">
                <a16:creationId xmlns:a16="http://schemas.microsoft.com/office/drawing/2014/main" id="{E011D979-46FF-41CE-AC1A-4334267A2DEC}"/>
              </a:ext>
            </a:extLst>
          </p:cNvPr>
          <p:cNvSpPr/>
          <p:nvPr/>
        </p:nvSpPr>
        <p:spPr bwMode="auto">
          <a:xfrm>
            <a:off x="203200" y="320675"/>
            <a:ext cx="1152525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Parent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控件父类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7C9E0A6E-1280-4486-86ED-822E9DE1311E}"/>
              </a:ext>
            </a:extLst>
          </p:cNvPr>
          <p:cNvSpPr/>
          <p:nvPr/>
        </p:nvSpPr>
        <p:spPr bwMode="auto">
          <a:xfrm>
            <a:off x="2633663" y="968375"/>
            <a:ext cx="1017587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Control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控件类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5AC793AB-E434-423D-A514-032E2FFA422B}"/>
              </a:ext>
            </a:extLst>
          </p:cNvPr>
          <p:cNvSpPr/>
          <p:nvPr/>
        </p:nvSpPr>
        <p:spPr bwMode="auto">
          <a:xfrm>
            <a:off x="2633663" y="1595438"/>
            <a:ext cx="1017587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Pane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面板基类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465E7203-5701-451F-A33F-3D57B3C58ACA}"/>
              </a:ext>
            </a:extLst>
          </p:cNvPr>
          <p:cNvSpPr/>
          <p:nvPr/>
        </p:nvSpPr>
        <p:spPr bwMode="auto">
          <a:xfrm>
            <a:off x="1127125" y="2092325"/>
            <a:ext cx="1017588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Group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组面板类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C5476FDC-CC38-4FA3-BC7B-B6B951FC65DA}"/>
              </a:ext>
            </a:extLst>
          </p:cNvPr>
          <p:cNvSpPr/>
          <p:nvPr/>
        </p:nvSpPr>
        <p:spPr bwMode="auto">
          <a:xfrm>
            <a:off x="1133475" y="3303588"/>
            <a:ext cx="1157288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WebView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(Web</a:t>
            </a:r>
            <a:r>
              <a:rPr lang="zh-CN" altLang="en-US" sz="1400" b="0">
                <a:latin typeface="+mn-lt"/>
              </a:rPr>
              <a:t>视图类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AEE1C04-E0D5-4B4B-898F-C9FE69B7883F}"/>
              </a:ext>
            </a:extLst>
          </p:cNvPr>
          <p:cNvSpPr/>
          <p:nvPr/>
        </p:nvSpPr>
        <p:spPr bwMode="auto">
          <a:xfrm>
            <a:off x="2543175" y="2871788"/>
            <a:ext cx="1211263" cy="2679700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AnchorPane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StackPane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BorderPane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DialogPane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FlowPane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GridPane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Hbox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Vbox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CSSBridge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TextFlow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TitlePane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布局面板类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017891A5-7DAE-480C-AA35-0D1E5AE7DD02}"/>
              </a:ext>
            </a:extLst>
          </p:cNvPr>
          <p:cNvSpPr/>
          <p:nvPr/>
        </p:nvSpPr>
        <p:spPr bwMode="auto">
          <a:xfrm>
            <a:off x="4187825" y="962025"/>
            <a:ext cx="1016000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Labeled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标签基类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BF6B3EAC-91A0-427C-86F9-1438F480FE36}"/>
              </a:ext>
            </a:extLst>
          </p:cNvPr>
          <p:cNvSpPr/>
          <p:nvPr/>
        </p:nvSpPr>
        <p:spPr bwMode="auto">
          <a:xfrm>
            <a:off x="5740400" y="968375"/>
            <a:ext cx="862013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Label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标签类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69256994-BF1B-4510-827D-11AFCD41994A}"/>
              </a:ext>
            </a:extLst>
          </p:cNvPr>
          <p:cNvSpPr/>
          <p:nvPr/>
        </p:nvSpPr>
        <p:spPr bwMode="auto">
          <a:xfrm>
            <a:off x="5741988" y="1597025"/>
            <a:ext cx="1157287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ButtonBase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按钮基类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517A3AB6-302B-4514-9A92-142276E0C402}"/>
              </a:ext>
            </a:extLst>
          </p:cNvPr>
          <p:cNvSpPr/>
          <p:nvPr/>
        </p:nvSpPr>
        <p:spPr bwMode="auto">
          <a:xfrm>
            <a:off x="7413625" y="1595438"/>
            <a:ext cx="1158875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Button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按钮类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A1C2CBDE-0CC6-4636-907F-214BCAF7902D}"/>
              </a:ext>
            </a:extLst>
          </p:cNvPr>
          <p:cNvSpPr/>
          <p:nvPr/>
        </p:nvSpPr>
        <p:spPr bwMode="auto">
          <a:xfrm>
            <a:off x="7413625" y="2239963"/>
            <a:ext cx="1158875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CheckBox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多选框类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B71B52C4-2152-4241-BE7E-28909337D98B}"/>
              </a:ext>
            </a:extLst>
          </p:cNvPr>
          <p:cNvSpPr/>
          <p:nvPr/>
        </p:nvSpPr>
        <p:spPr bwMode="auto">
          <a:xfrm>
            <a:off x="7413625" y="2913063"/>
            <a:ext cx="1330325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ToggleButton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开关按钮类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0A5A8F74-0E9D-407E-ADF8-C498EAE5647D}"/>
              </a:ext>
            </a:extLst>
          </p:cNvPr>
          <p:cNvSpPr/>
          <p:nvPr/>
        </p:nvSpPr>
        <p:spPr bwMode="auto">
          <a:xfrm>
            <a:off x="7413625" y="3735388"/>
            <a:ext cx="1330325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RadioButton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单选按钮类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AE8B85A-2DF8-4038-8226-434B50D5650F}"/>
              </a:ext>
            </a:extLst>
          </p:cNvPr>
          <p:cNvSpPr/>
          <p:nvPr/>
        </p:nvSpPr>
        <p:spPr bwMode="auto">
          <a:xfrm>
            <a:off x="4187825" y="2320925"/>
            <a:ext cx="1325563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ListView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列表视图类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40E0F62-0282-44DA-AFBC-E3C047604A3B}"/>
              </a:ext>
            </a:extLst>
          </p:cNvPr>
          <p:cNvSpPr/>
          <p:nvPr/>
        </p:nvSpPr>
        <p:spPr bwMode="auto">
          <a:xfrm>
            <a:off x="4187825" y="2943225"/>
            <a:ext cx="1844675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TextInputControl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文本输入控件类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9D90DADF-2B12-4570-A91A-05CB05FBAA6A}"/>
              </a:ext>
            </a:extLst>
          </p:cNvPr>
          <p:cNvSpPr/>
          <p:nvPr/>
        </p:nvSpPr>
        <p:spPr bwMode="auto">
          <a:xfrm>
            <a:off x="5886450" y="3903663"/>
            <a:ext cx="1158875" cy="503237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TextArea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文本区类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D9A9FEBA-8BF8-41B1-B39D-E7CBB88F5CE9}"/>
              </a:ext>
            </a:extLst>
          </p:cNvPr>
          <p:cNvSpPr/>
          <p:nvPr/>
        </p:nvSpPr>
        <p:spPr bwMode="auto">
          <a:xfrm>
            <a:off x="5886450" y="4654550"/>
            <a:ext cx="1158875" cy="503238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TextField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文本框类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D19F396C-F53B-4086-82AD-EC5EFBFE66CF}"/>
              </a:ext>
            </a:extLst>
          </p:cNvPr>
          <p:cNvSpPr/>
          <p:nvPr/>
        </p:nvSpPr>
        <p:spPr bwMode="auto">
          <a:xfrm>
            <a:off x="7413625" y="4657725"/>
            <a:ext cx="1479550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PasswordField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密码文本框类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DB7E0367-3B0F-44E4-98FD-A73DE4C3205E}"/>
              </a:ext>
            </a:extLst>
          </p:cNvPr>
          <p:cNvSpPr/>
          <p:nvPr/>
        </p:nvSpPr>
        <p:spPr bwMode="auto">
          <a:xfrm>
            <a:off x="4187825" y="3897313"/>
            <a:ext cx="1157288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ScrollBar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滚动条类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22993FC7-EAC1-4A0C-B066-605CA761E9DC}"/>
              </a:ext>
            </a:extLst>
          </p:cNvPr>
          <p:cNvSpPr/>
          <p:nvPr/>
        </p:nvSpPr>
        <p:spPr bwMode="auto">
          <a:xfrm>
            <a:off x="4187825" y="4527550"/>
            <a:ext cx="1157288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Slider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滑动条类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4D3C6FA-E751-493D-8C8E-B4C659581472}"/>
              </a:ext>
            </a:extLst>
          </p:cNvPr>
          <p:cNvSpPr/>
          <p:nvPr/>
        </p:nvSpPr>
        <p:spPr bwMode="auto">
          <a:xfrm>
            <a:off x="4187825" y="5535613"/>
            <a:ext cx="1844675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ComboBoxBase&lt;T&gt;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组合控件基类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813BB5A6-C65D-48E4-81BB-BC722BD7F75A}"/>
              </a:ext>
            </a:extLst>
          </p:cNvPr>
          <p:cNvSpPr/>
          <p:nvPr/>
        </p:nvSpPr>
        <p:spPr bwMode="auto">
          <a:xfrm>
            <a:off x="6602413" y="5534025"/>
            <a:ext cx="1579562" cy="504825"/>
          </a:xfrm>
          <a:prstGeom prst="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ComboBox&lt;T&gt;</a:t>
            </a:r>
          </a:p>
          <a:p>
            <a:pPr algn="ctr" eaLnBrk="1" hangingPunct="1">
              <a:defRPr/>
            </a:pPr>
            <a:r>
              <a:rPr lang="en-US" altLang="zh-CN" sz="1400" b="0">
                <a:latin typeface="+mn-lt"/>
              </a:rPr>
              <a:t>(</a:t>
            </a:r>
            <a:r>
              <a:rPr lang="zh-CN" altLang="en-US" sz="1400" b="0">
                <a:latin typeface="+mn-lt"/>
              </a:rPr>
              <a:t>组合框类</a:t>
            </a:r>
            <a:r>
              <a:rPr lang="en-US" altLang="zh-CN" sz="1400" b="0">
                <a:latin typeface="+mn-lt"/>
              </a:rPr>
              <a:t>)</a:t>
            </a:r>
            <a:endParaRPr lang="zh-CN" altLang="en-US" sz="1400" b="0">
              <a:latin typeface="+mn-lt"/>
            </a:endParaRPr>
          </a:p>
        </p:txBody>
      </p:sp>
      <p:cxnSp>
        <p:nvCxnSpPr>
          <p:cNvPr id="12336" name="直接连接符 9">
            <a:extLst>
              <a:ext uri="{FF2B5EF4-FFF2-40B4-BE49-F238E27FC236}">
                <a16:creationId xmlns:a16="http://schemas.microsoft.com/office/drawing/2014/main" id="{7E15B787-4097-4E9D-BB33-DE1B1C9D87C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432050" y="1220788"/>
            <a:ext cx="0" cy="64293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37" name="直接连接符 71">
            <a:extLst>
              <a:ext uri="{FF2B5EF4-FFF2-40B4-BE49-F238E27FC236}">
                <a16:creationId xmlns:a16="http://schemas.microsoft.com/office/drawing/2014/main" id="{99224293-BB6F-4DE7-9011-E41E8EB15E88}"/>
              </a:ext>
            </a:extLst>
          </p:cNvPr>
          <p:cNvCxnSpPr>
            <a:cxnSpLocks/>
          </p:cNvCxnSpPr>
          <p:nvPr/>
        </p:nvCxnSpPr>
        <p:spPr bwMode="auto">
          <a:xfrm>
            <a:off x="5500688" y="1204913"/>
            <a:ext cx="0" cy="658812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38" name="直接连接符 80">
            <a:extLst>
              <a:ext uri="{FF2B5EF4-FFF2-40B4-BE49-F238E27FC236}">
                <a16:creationId xmlns:a16="http://schemas.microsoft.com/office/drawing/2014/main" id="{E1BC2D64-3C07-4A97-B77C-FDC0A5D3D334}"/>
              </a:ext>
            </a:extLst>
          </p:cNvPr>
          <p:cNvCxnSpPr>
            <a:cxnSpLocks/>
          </p:cNvCxnSpPr>
          <p:nvPr/>
        </p:nvCxnSpPr>
        <p:spPr bwMode="auto">
          <a:xfrm>
            <a:off x="7186613" y="1862138"/>
            <a:ext cx="0" cy="1296987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39" name="直接连接符 84">
            <a:extLst>
              <a:ext uri="{FF2B5EF4-FFF2-40B4-BE49-F238E27FC236}">
                <a16:creationId xmlns:a16="http://schemas.microsoft.com/office/drawing/2014/main" id="{5B0D754D-5D31-424F-B2B2-0A417B7177A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967163" y="1216025"/>
            <a:ext cx="0" cy="46069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40" name="直接箭头连接符 98">
            <a:extLst>
              <a:ext uri="{FF2B5EF4-FFF2-40B4-BE49-F238E27FC236}">
                <a16:creationId xmlns:a16="http://schemas.microsoft.com/office/drawing/2014/main" id="{DA0988E1-64C8-41C8-B112-0BDFEDA45BD4}"/>
              </a:ext>
            </a:extLst>
          </p:cNvPr>
          <p:cNvCxnSpPr>
            <a:cxnSpLocks/>
          </p:cNvCxnSpPr>
          <p:nvPr/>
        </p:nvCxnSpPr>
        <p:spPr bwMode="auto">
          <a:xfrm flipV="1">
            <a:off x="5651500" y="3448050"/>
            <a:ext cx="0" cy="1458913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lg" len="lg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42" name="矩形 104">
            <a:extLst>
              <a:ext uri="{FF2B5EF4-FFF2-40B4-BE49-F238E27FC236}">
                <a16:creationId xmlns:a16="http://schemas.microsoft.com/office/drawing/2014/main" id="{42AE1683-BEB8-4600-BE23-17BB2C2004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500" y="2697163"/>
            <a:ext cx="1531938" cy="3038475"/>
          </a:xfrm>
          <a:prstGeom prst="rect">
            <a:avLst/>
          </a:prstGeom>
          <a:noFill/>
          <a:ln w="3810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latin typeface="Tahoma" panose="020B0604030504040204" pitchFamily="34" charset="0"/>
            </a:endParaRPr>
          </a:p>
        </p:txBody>
      </p:sp>
      <p:sp>
        <p:nvSpPr>
          <p:cNvPr id="12343" name="矩形 105">
            <a:extLst>
              <a:ext uri="{FF2B5EF4-FFF2-40B4-BE49-F238E27FC236}">
                <a16:creationId xmlns:a16="http://schemas.microsoft.com/office/drawing/2014/main" id="{83AA6E32-85F4-460D-982D-65FF73DFA5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3050" y="792163"/>
            <a:ext cx="4953000" cy="5391150"/>
          </a:xfrm>
          <a:prstGeom prst="rect">
            <a:avLst/>
          </a:prstGeom>
          <a:noFill/>
          <a:ln w="38100" algn="ctr">
            <a:solidFill>
              <a:srgbClr val="0033CC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latin typeface="Tahoma" panose="020B0604030504040204" pitchFamily="34" charset="0"/>
            </a:endParaRPr>
          </a:p>
        </p:txBody>
      </p:sp>
      <p:sp>
        <p:nvSpPr>
          <p:cNvPr id="64" name="矩形 38">
            <a:extLst>
              <a:ext uri="{FF2B5EF4-FFF2-40B4-BE49-F238E27FC236}">
                <a16:creationId xmlns:a16="http://schemas.microsoft.com/office/drawing/2014/main" id="{01E31BC9-C366-4FF0-85DE-7B22FA8D1D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4963" y="6181725"/>
            <a:ext cx="3654425" cy="57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1pPr>
            <a:lvl2pPr marL="742950" indent="-28575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2pPr>
            <a:lvl3pPr marL="11430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3pPr>
            <a:lvl4pPr marL="16002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4pPr>
            <a:lvl5pPr marL="2057400" indent="-228600"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 b="1">
                <a:solidFill>
                  <a:schemeClr val="tx1"/>
                </a:solidFill>
                <a:latin typeface="Tahoma" panose="020B060403050404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lnSpc>
                <a:spcPts val="4600"/>
              </a:lnSpc>
              <a:buFont typeface="Wingdings" panose="05000000000000000000" pitchFamily="2" charset="2"/>
              <a:buChar char="Ø"/>
              <a:defRPr/>
            </a:pPr>
            <a:r>
              <a:rPr lang="en-US" altLang="zh-CN" sz="2000">
                <a:latin typeface="+mn-ea"/>
                <a:ea typeface="+mn-ea"/>
              </a:rPr>
              <a:t>JavaFX</a:t>
            </a:r>
            <a:r>
              <a:rPr lang="zh-CN" altLang="en-US" sz="2000">
                <a:latin typeface="+mn-ea"/>
                <a:ea typeface="+mn-ea"/>
              </a:rPr>
              <a:t>中主要类的继承关系</a:t>
            </a:r>
            <a:endParaRPr lang="en-US" altLang="zh-CN" sz="2000">
              <a:latin typeface="+mn-ea"/>
              <a:ea typeface="+mn-ea"/>
            </a:endParaRPr>
          </a:p>
        </p:txBody>
      </p:sp>
      <p:sp>
        <p:nvSpPr>
          <p:cNvPr id="65" name="矩形 104">
            <a:extLst>
              <a:ext uri="{FF2B5EF4-FFF2-40B4-BE49-F238E27FC236}">
                <a16:creationId xmlns:a16="http://schemas.microsoft.com/office/drawing/2014/main" id="{B6A2AFF1-0671-4CBE-A48E-D4840496A5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900" y="188913"/>
            <a:ext cx="3792538" cy="2132012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2200">
              <a:latin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2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42" grpId="0" animBg="1"/>
      <p:bldP spid="12343" grpId="0" animBg="1"/>
      <p:bldP spid="65" grpId="0" animBg="1"/>
      <p:bldP spid="65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7" name="Rectangle 2">
            <a:extLst>
              <a:ext uri="{FF2B5EF4-FFF2-40B4-BE49-F238E27FC236}">
                <a16:creationId xmlns:a16="http://schemas.microsoft.com/office/drawing/2014/main" id="{A58217EE-D146-FC48-90EF-2949B155D99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7772400" cy="1143000"/>
          </a:xfrm>
        </p:spPr>
        <p:txBody>
          <a:bodyPr>
            <a:noAutofit/>
          </a:bodyPr>
          <a:lstStyle/>
          <a:p>
            <a:endParaRPr lang="zh-CN" altLang="zh-CN" sz="2400" dirty="0">
              <a:solidFill>
                <a:srgbClr val="3380E6"/>
              </a:solidFill>
              <a:latin typeface="Lucida Console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D5CEC8-4947-5C4D-9B1E-FA9C697CFD29}"/>
              </a:ext>
            </a:extLst>
          </p:cNvPr>
          <p:cNvSpPr>
            <a:spLocks noGrp="1" noChangeArrowheads="1"/>
          </p:cNvSpPr>
          <p:nvPr>
            <p:ph type="body" sz="half" idx="1"/>
          </p:nvPr>
        </p:nvSpPr>
        <p:spPr>
          <a:xfrm>
            <a:off x="685799" y="1341438"/>
            <a:ext cx="8328025" cy="4525962"/>
          </a:xfrm>
        </p:spPr>
        <p:txBody>
          <a:bodyPr/>
          <a:lstStyle/>
          <a:p>
            <a:r>
              <a:rPr lang="zh-CN" altLang="en" dirty="0"/>
              <a:t>第三方</a:t>
            </a:r>
            <a:r>
              <a:rPr lang="en" altLang="zh-CN" dirty="0"/>
              <a:t> JavaFX</a:t>
            </a:r>
            <a:r>
              <a:rPr lang="zh-CN" altLang="en-US" dirty="0"/>
              <a:t> </a:t>
            </a:r>
            <a:r>
              <a:rPr lang="zh-CN" altLang="en" dirty="0"/>
              <a:t>库</a:t>
            </a:r>
            <a:endParaRPr lang="en" altLang="zh-CN" dirty="0"/>
          </a:p>
          <a:p>
            <a:pPr lvl="1"/>
            <a:r>
              <a:rPr lang="en" altLang="zh-CN" dirty="0" err="1"/>
              <a:t>ControlsFX</a:t>
            </a:r>
            <a:endParaRPr lang="en" altLang="zh-CN" dirty="0"/>
          </a:p>
          <a:p>
            <a:pPr lvl="2"/>
            <a:r>
              <a:rPr lang="en" altLang="zh-CN" dirty="0"/>
              <a:t>http://</a:t>
            </a:r>
            <a:r>
              <a:rPr lang="en" altLang="zh-CN" dirty="0" err="1"/>
              <a:t>www.controlsfx.org</a:t>
            </a:r>
            <a:r>
              <a:rPr lang="en" altLang="zh-CN" dirty="0"/>
              <a:t>/</a:t>
            </a:r>
          </a:p>
          <a:p>
            <a:pPr lvl="2"/>
            <a:endParaRPr lang="en" altLang="zh-CN" dirty="0"/>
          </a:p>
          <a:p>
            <a:pPr lvl="1"/>
            <a:r>
              <a:rPr lang="en" altLang="zh-CN" dirty="0" err="1"/>
              <a:t>JFXtras</a:t>
            </a:r>
            <a:r>
              <a:rPr lang="en" altLang="zh-CN" dirty="0"/>
              <a:t> </a:t>
            </a:r>
          </a:p>
          <a:p>
            <a:pPr lvl="2"/>
            <a:r>
              <a:rPr lang="en" altLang="zh-CN" dirty="0"/>
              <a:t>http://</a:t>
            </a:r>
            <a:r>
              <a:rPr lang="en" altLang="zh-CN" dirty="0" err="1"/>
              <a:t>jfxtras.org</a:t>
            </a:r>
            <a:r>
              <a:rPr lang="en" altLang="zh-CN" dirty="0"/>
              <a:t>/</a:t>
            </a:r>
          </a:p>
          <a:p>
            <a:pPr lvl="1"/>
            <a:r>
              <a:rPr lang="en-US" altLang="zh-CN" dirty="0"/>
              <a:t>M</a:t>
            </a:r>
            <a:r>
              <a:rPr lang="en" altLang="zh-CN" dirty="0" err="1"/>
              <a:t>edusa</a:t>
            </a:r>
            <a:endParaRPr lang="en" altLang="zh-CN" dirty="0"/>
          </a:p>
          <a:p>
            <a:pPr lvl="2"/>
            <a:r>
              <a:rPr lang="en" altLang="zh-CN" dirty="0"/>
              <a:t>https://</a:t>
            </a:r>
            <a:r>
              <a:rPr lang="en" altLang="zh-CN" dirty="0" err="1"/>
              <a:t>github.com</a:t>
            </a:r>
            <a:r>
              <a:rPr lang="en" altLang="zh-CN" dirty="0"/>
              <a:t>/</a:t>
            </a:r>
            <a:r>
              <a:rPr lang="en" altLang="zh-CN" dirty="0" err="1"/>
              <a:t>HanSolo</a:t>
            </a:r>
            <a:r>
              <a:rPr lang="en" altLang="zh-CN" dirty="0"/>
              <a:t>/Medusa/blob/master/</a:t>
            </a:r>
            <a:r>
              <a:rPr lang="en" altLang="zh-CN" dirty="0" err="1"/>
              <a:t>README.md</a:t>
            </a:r>
            <a:r>
              <a:rPr lang="en" altLang="zh-CN" dirty="0"/>
              <a:t>.</a:t>
            </a:r>
          </a:p>
          <a:p>
            <a:pPr lvl="1"/>
            <a:endParaRPr lang="en" altLang="zh-CN" dirty="0"/>
          </a:p>
          <a:p>
            <a:pPr lvl="1"/>
            <a:endParaRPr lang="en-US" altLang="zh-CN" sz="2400" dirty="0">
              <a:solidFill>
                <a:srgbClr val="000000"/>
              </a:solidFill>
              <a:ea typeface="宋体" panose="02010600030101010101" pitchFamily="2" charset="-122"/>
            </a:endParaRPr>
          </a:p>
          <a:p>
            <a:pPr lvl="1"/>
            <a:endParaRPr lang="en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5C177CF-EEBF-554E-9617-C547E1FF57B4}"/>
              </a:ext>
            </a:extLst>
          </p:cNvPr>
          <p:cNvSpPr txBox="1"/>
          <p:nvPr/>
        </p:nvSpPr>
        <p:spPr>
          <a:xfrm>
            <a:off x="1010736" y="64385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6408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A28859-FB51-6B44-B9D3-62BBDA05DE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多 </a:t>
            </a:r>
            <a:r>
              <a:rPr kumimoji="1" lang="en-US" altLang="zh-CN" dirty="0"/>
              <a:t>Stages</a:t>
            </a:r>
            <a:r>
              <a:rPr kumimoji="1" lang="zh-CN" altLang="en-US" dirty="0"/>
              <a:t>之间的交互问题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96E6E-388F-7B4F-9DB9-8FBA36A7C4F0}"/>
              </a:ext>
            </a:extLst>
          </p:cNvPr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TwoStages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Project</a:t>
            </a:r>
            <a:r>
              <a:rPr kumimoji="1" lang="zh-CN" altLang="en-US" dirty="0"/>
              <a:t> </a:t>
            </a:r>
            <a:r>
              <a:rPr kumimoji="1" lang="en-US" altLang="zh-CN"/>
              <a:t>TwoControllers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44771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矩形 1">
            <a:extLst>
              <a:ext uri="{FF2B5EF4-FFF2-40B4-BE49-F238E27FC236}">
                <a16:creationId xmlns:a16="http://schemas.microsoft.com/office/drawing/2014/main" id="{EA2AB909-E775-4BED-9D28-F7C91470B2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863" y="1412875"/>
            <a:ext cx="8170862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zh-CN" sz="2400">
                <a:latin typeface="Tahoma" panose="020B0604030504040204" pitchFamily="34" charset="0"/>
                <a:cs typeface="Tahoma" panose="020B0604030504040204" pitchFamily="34" charset="0"/>
              </a:rPr>
              <a:t>★ </a:t>
            </a:r>
            <a:r>
              <a:rPr lang="en-US" altLang="zh-CN" sz="2400">
                <a:solidFill>
                  <a:srgbClr val="FF0000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JavaFX</a:t>
            </a:r>
            <a:r>
              <a:rPr lang="zh-CN" altLang="zh-CN" sz="2400">
                <a:solidFill>
                  <a:srgbClr val="FF0000"/>
                </a:solidFill>
                <a:latin typeface="Tahoma" panose="020B0604030504040204" pitchFamily="34" charset="0"/>
                <a:ea typeface="微软雅黑" panose="020B0503020204020204" pitchFamily="34" charset="-122"/>
                <a:cs typeface="Tahoma" panose="020B0604030504040204" pitchFamily="34" charset="0"/>
              </a:rPr>
              <a:t>程序</a:t>
            </a:r>
            <a:r>
              <a:rPr lang="zh-CN" altLang="en-US" sz="2400">
                <a:latin typeface="Tahoma" panose="020B0604030504040204" pitchFamily="34" charset="0"/>
                <a:cs typeface="Tahoma" panose="020B0604030504040204" pitchFamily="34" charset="0"/>
              </a:rPr>
              <a:t>都要继承抽象类</a:t>
            </a:r>
            <a:r>
              <a:rPr lang="en-US" altLang="zh-CN" sz="2400">
                <a:latin typeface="Tahoma" panose="020B0604030504040204" pitchFamily="34" charset="0"/>
                <a:cs typeface="Tahoma" panose="020B0604030504040204" pitchFamily="34" charset="0"/>
              </a:rPr>
              <a:t>javafx.application</a:t>
            </a:r>
            <a:r>
              <a:rPr lang="zh-CN" altLang="en-US" sz="2400">
                <a:latin typeface="Tahoma" panose="020B0604030504040204" pitchFamily="34" charset="0"/>
                <a:cs typeface="Tahoma" panose="020B0604030504040204" pitchFamily="34" charset="0"/>
              </a:rPr>
              <a:t>，该类是编写应用程序的基本框架。同时，需要重写</a:t>
            </a:r>
            <a:r>
              <a:rPr lang="en-US" altLang="zh-CN" sz="2400">
                <a:latin typeface="Tahoma" panose="020B0604030504040204" pitchFamily="34" charset="0"/>
                <a:cs typeface="Tahoma" panose="020B0604030504040204" pitchFamily="34" charset="0"/>
              </a:rPr>
              <a:t>start</a:t>
            </a:r>
            <a:r>
              <a:rPr lang="zh-CN" altLang="en-US" sz="2400">
                <a:latin typeface="Tahoma" panose="020B0604030504040204" pitchFamily="34" charset="0"/>
                <a:cs typeface="Tahoma" panose="020B0604030504040204" pitchFamily="34" charset="0"/>
              </a:rPr>
              <a:t>方法，用于将控件放入场景中，并在舞台中显示场景。</a:t>
            </a:r>
            <a:endParaRPr lang="en-US" altLang="zh-CN" sz="24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zh-CN" sz="14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zh-CN" sz="2400">
                <a:latin typeface="Tahoma" panose="020B0604030504040204" pitchFamily="34" charset="0"/>
                <a:cs typeface="Tahoma" panose="020B0604030504040204" pitchFamily="34" charset="0"/>
              </a:rPr>
              <a:t>至少要有一个舞台</a:t>
            </a:r>
            <a:r>
              <a:rPr lang="en-US" altLang="zh-CN" sz="2400">
                <a:latin typeface="Tahoma" panose="020B0604030504040204" pitchFamily="34" charset="0"/>
                <a:cs typeface="Tahoma" panose="020B0604030504040204" pitchFamily="34" charset="0"/>
              </a:rPr>
              <a:t>stage</a:t>
            </a:r>
            <a:r>
              <a:rPr lang="zh-CN" altLang="en-US" sz="2400">
                <a:latin typeface="Tahoma" panose="020B0604030504040204" pitchFamily="34" charset="0"/>
                <a:cs typeface="Tahoma" panose="020B0604030504040204" pitchFamily="34" charset="0"/>
              </a:rPr>
              <a:t>。主舞台在程序启动时由</a:t>
            </a:r>
            <a:r>
              <a:rPr lang="en-US" altLang="zh-CN" sz="2400">
                <a:latin typeface="Tahoma" panose="020B0604030504040204" pitchFamily="34" charset="0"/>
                <a:cs typeface="Tahoma" panose="020B0604030504040204" pitchFamily="34" charset="0"/>
              </a:rPr>
              <a:t>start</a:t>
            </a:r>
            <a:r>
              <a:rPr lang="zh-CN" altLang="en-US" sz="2400">
                <a:latin typeface="Tahoma" panose="020B0604030504040204" pitchFamily="34" charset="0"/>
                <a:cs typeface="Tahoma" panose="020B0604030504040204" pitchFamily="34" charset="0"/>
              </a:rPr>
              <a:t>方法的参数获得。</a:t>
            </a:r>
            <a:endParaRPr lang="en-US" altLang="zh-CN" sz="2400">
              <a:latin typeface="Tahoma" panose="020B0604030504040204" pitchFamily="34" charset="0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Ø"/>
            </a:pPr>
            <a:r>
              <a:rPr lang="zh-CN" altLang="zh-CN" sz="2400">
                <a:latin typeface="Tahoma" panose="020B0604030504040204" pitchFamily="34" charset="0"/>
                <a:cs typeface="Tahoma" panose="020B0604030504040204" pitchFamily="34" charset="0"/>
              </a:rPr>
              <a:t>至少要有一个场景</a:t>
            </a:r>
            <a:r>
              <a:rPr lang="en-US" altLang="zh-CN" sz="2400">
                <a:latin typeface="Tahoma" panose="020B0604030504040204" pitchFamily="34" charset="0"/>
                <a:cs typeface="Tahoma" panose="020B0604030504040204" pitchFamily="34" charset="0"/>
              </a:rPr>
              <a:t>Scene</a:t>
            </a:r>
            <a:r>
              <a:rPr lang="zh-CN" altLang="zh-CN" sz="2400">
                <a:latin typeface="Tahoma" panose="020B0604030504040204" pitchFamily="34" charset="0"/>
                <a:cs typeface="Tahoma" panose="020B0604030504040204" pitchFamily="34" charset="0"/>
              </a:rPr>
              <a:t>。</a:t>
            </a:r>
            <a:r>
              <a:rPr lang="zh-CN" altLang="en-US" sz="2400">
                <a:latin typeface="Tahoma" panose="020B0604030504040204" pitchFamily="34" charset="0"/>
                <a:cs typeface="Tahoma" panose="020B0604030504040204" pitchFamily="34" charset="0"/>
              </a:rPr>
              <a:t>可以在其中添加布局面板，放置各种节点。</a:t>
            </a:r>
            <a:endParaRPr lang="en-US" altLang="zh-CN" sz="2400"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立方体 3">
            <a:extLst>
              <a:ext uri="{FF2B5EF4-FFF2-40B4-BE49-F238E27FC236}">
                <a16:creationId xmlns:a16="http://schemas.microsoft.com/office/drawing/2014/main" id="{1CB42B9D-0B3A-42D3-A686-D4754FEA3DA9}"/>
              </a:ext>
            </a:extLst>
          </p:cNvPr>
          <p:cNvSpPr/>
          <p:nvPr/>
        </p:nvSpPr>
        <p:spPr bwMode="auto">
          <a:xfrm>
            <a:off x="3333750" y="4373563"/>
            <a:ext cx="2665413" cy="1809750"/>
          </a:xfrm>
          <a:prstGeom prst="cube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cxnSp>
        <p:nvCxnSpPr>
          <p:cNvPr id="16388" name="直接连接符 5">
            <a:extLst>
              <a:ext uri="{FF2B5EF4-FFF2-40B4-BE49-F238E27FC236}">
                <a16:creationId xmlns:a16="http://schemas.microsoft.com/office/drawing/2014/main" id="{3F69E389-9FA7-4AEC-BA3C-A66816EB0C6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3598863" y="4586288"/>
            <a:ext cx="2159000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6389" name="直接连接符 8">
            <a:extLst>
              <a:ext uri="{FF2B5EF4-FFF2-40B4-BE49-F238E27FC236}">
                <a16:creationId xmlns:a16="http://schemas.microsoft.com/office/drawing/2014/main" id="{59863216-046C-4BF4-9F24-45775F14709F}"/>
              </a:ext>
            </a:extLst>
          </p:cNvPr>
          <p:cNvCxnSpPr>
            <a:cxnSpLocks/>
          </p:cNvCxnSpPr>
          <p:nvPr/>
        </p:nvCxnSpPr>
        <p:spPr bwMode="auto">
          <a:xfrm>
            <a:off x="5783263" y="4589463"/>
            <a:ext cx="0" cy="1368425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0" name="文本框 10">
            <a:extLst>
              <a:ext uri="{FF2B5EF4-FFF2-40B4-BE49-F238E27FC236}">
                <a16:creationId xmlns:a16="http://schemas.microsoft.com/office/drawing/2014/main" id="{890CA914-B960-4331-8381-7ECAFE1424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8400" y="4292600"/>
            <a:ext cx="24479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>
                <a:latin typeface="Tahoma" panose="020B0604030504040204" pitchFamily="34" charset="0"/>
              </a:rPr>
              <a:t>舞台：</a:t>
            </a:r>
            <a:r>
              <a:rPr lang="en-US" altLang="zh-CN" sz="1800" b="0">
                <a:latin typeface="Tahoma" panose="020B0604030504040204" pitchFamily="34" charset="0"/>
              </a:rPr>
              <a:t>Stage</a:t>
            </a:r>
            <a:endParaRPr lang="zh-CN" altLang="en-US" sz="1800" b="0">
              <a:latin typeface="Tahoma" panose="020B0604030504040204" pitchFamily="34" charset="0"/>
            </a:endParaRPr>
          </a:p>
        </p:txBody>
      </p:sp>
      <p:sp>
        <p:nvSpPr>
          <p:cNvPr id="16391" name="文本框 14">
            <a:extLst>
              <a:ext uri="{FF2B5EF4-FFF2-40B4-BE49-F238E27FC236}">
                <a16:creationId xmlns:a16="http://schemas.microsoft.com/office/drawing/2014/main" id="{4DBFDEE7-735B-4CDB-A499-3F406B2C41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03613" y="4508500"/>
            <a:ext cx="24479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>
                <a:latin typeface="Tahoma" panose="020B0604030504040204" pitchFamily="34" charset="0"/>
              </a:rPr>
              <a:t>场景：</a:t>
            </a:r>
            <a:r>
              <a:rPr lang="en-US" altLang="zh-CN" sz="1800" b="0">
                <a:latin typeface="Tahoma" panose="020B0604030504040204" pitchFamily="34" charset="0"/>
              </a:rPr>
              <a:t>Scene</a:t>
            </a:r>
            <a:endParaRPr lang="zh-CN" altLang="en-US" sz="1800" b="0">
              <a:latin typeface="Tahoma" panose="020B0604030504040204" pitchFamily="34" charset="0"/>
            </a:endParaRPr>
          </a:p>
        </p:txBody>
      </p:sp>
      <p:sp>
        <p:nvSpPr>
          <p:cNvPr id="16392" name="文本框 15">
            <a:extLst>
              <a:ext uri="{FF2B5EF4-FFF2-40B4-BE49-F238E27FC236}">
                <a16:creationId xmlns:a16="http://schemas.microsoft.com/office/drawing/2014/main" id="{AD0EA4A4-7287-4864-AFEE-442F843A398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25" y="4773613"/>
            <a:ext cx="24479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800" b="0">
                <a:latin typeface="Tahoma" panose="020B0604030504040204" pitchFamily="34" charset="0"/>
              </a:rPr>
              <a:t>面板：</a:t>
            </a:r>
            <a:r>
              <a:rPr lang="en-US" altLang="zh-CN" sz="1800" b="0">
                <a:latin typeface="Tahoma" panose="020B0604030504040204" pitchFamily="34" charset="0"/>
              </a:rPr>
              <a:t>Pane</a:t>
            </a:r>
            <a:endParaRPr lang="zh-CN" altLang="en-US" sz="1800" b="0">
              <a:latin typeface="Tahoma" panose="020B0604030504040204" pitchFamily="34" charset="0"/>
            </a:endParaRPr>
          </a:p>
        </p:txBody>
      </p:sp>
      <p:cxnSp>
        <p:nvCxnSpPr>
          <p:cNvPr id="16393" name="直接连接符 17">
            <a:extLst>
              <a:ext uri="{FF2B5EF4-FFF2-40B4-BE49-F238E27FC236}">
                <a16:creationId xmlns:a16="http://schemas.microsoft.com/office/drawing/2014/main" id="{1139038B-A011-4D50-BA66-D6CAB448CEF2}"/>
              </a:ext>
            </a:extLst>
          </p:cNvPr>
          <p:cNvCxnSpPr>
            <a:cxnSpLocks/>
          </p:cNvCxnSpPr>
          <p:nvPr/>
        </p:nvCxnSpPr>
        <p:spPr bwMode="auto">
          <a:xfrm>
            <a:off x="5548313" y="5948363"/>
            <a:ext cx="233362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394" name="矩形 12">
            <a:extLst>
              <a:ext uri="{FF2B5EF4-FFF2-40B4-BE49-F238E27FC236}">
                <a16:creationId xmlns:a16="http://schemas.microsoft.com/office/drawing/2014/main" id="{69668991-FF38-4D7F-B777-39790D4B31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113" y="5381625"/>
            <a:ext cx="1439862" cy="368300"/>
          </a:xfrm>
          <a:prstGeom prst="rect">
            <a:avLst/>
          </a:prstGeom>
          <a:solidFill>
            <a:srgbClr val="00B0F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800" b="0">
                <a:latin typeface="Tahoma" panose="020B0604030504040204" pitchFamily="34" charset="0"/>
              </a:rPr>
              <a:t>节点：</a:t>
            </a:r>
            <a:r>
              <a:rPr lang="en-US" altLang="zh-CN" sz="1800" b="0">
                <a:latin typeface="Tahoma" panose="020B0604030504040204" pitchFamily="34" charset="0"/>
              </a:rPr>
              <a:t>Node</a:t>
            </a:r>
            <a:endParaRPr lang="zh-CN" altLang="en-US" sz="1800" b="0">
              <a:latin typeface="Tahoma" panose="020B0604030504040204" pitchFamily="34" charset="0"/>
            </a:endParaRPr>
          </a:p>
        </p:txBody>
      </p:sp>
      <p:sp>
        <p:nvSpPr>
          <p:cNvPr id="16395" name="矩形 20">
            <a:extLst>
              <a:ext uri="{FF2B5EF4-FFF2-40B4-BE49-F238E27FC236}">
                <a16:creationId xmlns:a16="http://schemas.microsoft.com/office/drawing/2014/main" id="{5FAD5619-ECF9-48EA-B3BD-81719DFB5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24075" y="6134100"/>
            <a:ext cx="4572000" cy="500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indent="715963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ts val="36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ahoma" panose="020B0604030504040204" pitchFamily="34" charset="0"/>
              </a:rPr>
              <a:t>JavaFX</a:t>
            </a:r>
            <a:r>
              <a:rPr lang="zh-CN" altLang="en-US" sz="2400">
                <a:latin typeface="Tahoma" panose="020B0604030504040204" pitchFamily="34" charset="0"/>
              </a:rPr>
              <a:t>程序结构示意图</a:t>
            </a:r>
            <a:endParaRPr lang="en-US" altLang="zh-CN" sz="2400">
              <a:latin typeface="Tahoma" panose="020B0604030504040204" pitchFamily="34" charset="0"/>
            </a:endParaRPr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CE3C1D48-0B18-46F6-AD48-329C0C7E382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47700" y="277813"/>
            <a:ext cx="7848600" cy="609600"/>
          </a:xfrm>
        </p:spPr>
        <p:txBody>
          <a:bodyPr/>
          <a:lstStyle/>
          <a:p>
            <a:pPr eaLnBrk="1" hangingPunct="1">
              <a:spcBef>
                <a:spcPct val="50000"/>
              </a:spcBef>
              <a:defRPr/>
            </a:pPr>
            <a:r>
              <a:rPr lang="en-US" altLang="zh-CN" sz="2800" b="1">
                <a:solidFill>
                  <a:schemeClr val="tx1"/>
                </a:solidFill>
                <a:latin typeface="Tahoma" panose="020B0604030504040204" pitchFamily="34" charset="0"/>
                <a:cs typeface="+mn-cs"/>
              </a:rPr>
              <a:t>3. JavaFX</a:t>
            </a:r>
            <a:r>
              <a:rPr lang="zh-CN" altLang="en-US" sz="2800" b="1">
                <a:solidFill>
                  <a:schemeClr val="tx1"/>
                </a:solidFill>
                <a:latin typeface="Tahoma" panose="020B0604030504040204" pitchFamily="34" charset="0"/>
                <a:cs typeface="+mn-cs"/>
              </a:rPr>
              <a:t>程序结构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CBABCAF6-214C-41FF-A403-930761DE0D4C}"/>
              </a:ext>
            </a:extLst>
          </p:cNvPr>
          <p:cNvSpPr/>
          <p:nvPr/>
        </p:nvSpPr>
        <p:spPr>
          <a:xfrm>
            <a:off x="0" y="998538"/>
            <a:ext cx="9144000" cy="127000"/>
          </a:xfrm>
          <a:prstGeom prst="rect">
            <a:avLst/>
          </a:prstGeom>
          <a:gradFill flip="none" rotWithShape="1">
            <a:gsLst>
              <a:gs pos="0">
                <a:srgbClr val="5B9BD5">
                  <a:lumMod val="40000"/>
                  <a:lumOff val="60000"/>
                </a:srgbClr>
              </a:gs>
              <a:gs pos="46000">
                <a:srgbClr val="5B9BD5">
                  <a:lumMod val="95000"/>
                  <a:lumOff val="5000"/>
                </a:srgbClr>
              </a:gs>
              <a:gs pos="100000">
                <a:srgbClr val="5B9BD5">
                  <a:lumMod val="60000"/>
                </a:srgbClr>
              </a:gs>
            </a:gsLst>
            <a:lin ang="1080000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800" kern="0">
              <a:solidFill>
                <a:prstClr val="white"/>
              </a:solidFill>
              <a:latin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矩形 1">
            <a:extLst>
              <a:ext uri="{FF2B5EF4-FFF2-40B4-BE49-F238E27FC236}">
                <a16:creationId xmlns:a16="http://schemas.microsoft.com/office/drawing/2014/main" id="{94E20903-9BF5-40DA-B59D-ED5984FFF3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38" y="1743075"/>
            <a:ext cx="8569325" cy="337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舞台</a:t>
            </a:r>
            <a:r>
              <a:rPr lang="en-US" altLang="zh-CN" sz="24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Stage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：是用于</a:t>
            </a:r>
            <a:r>
              <a:rPr lang="zh-CN" altLang="en-US" sz="2400">
                <a:solidFill>
                  <a:srgbClr val="0033CC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显示场景的窗口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，它是</a:t>
            </a:r>
            <a:r>
              <a:rPr lang="en-US" altLang="zh-C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JavaFX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程序用户界面的顶层容器。</a:t>
            </a:r>
            <a:r>
              <a:rPr lang="zh-CN" altLang="zh-CN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一个程序中只能有一个主舞台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，当然也可以创建其他舞台。</a:t>
            </a:r>
            <a:endParaRPr lang="en-US" altLang="zh-CN" sz="240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endParaRPr lang="zh-CN" altLang="en-US" sz="140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场景</a:t>
            </a:r>
            <a:r>
              <a:rPr lang="en-US" altLang="zh-CN" sz="24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Scene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：是摆放在</a:t>
            </a:r>
            <a:r>
              <a:rPr lang="zh-CN" altLang="en-US" sz="2400">
                <a:solidFill>
                  <a:srgbClr val="0033CC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舞台中的对象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，也是一个容器。其中可放置面板</a:t>
            </a:r>
            <a:r>
              <a:rPr lang="en-US" altLang="zh-C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Pane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和控件</a:t>
            </a:r>
            <a:r>
              <a:rPr lang="en-US" altLang="zh-C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Control</a:t>
            </a:r>
            <a:r>
              <a:rPr lang="zh-CN" altLang="en-US" sz="2400">
                <a:latin typeface="+mn-ea"/>
                <a:ea typeface="+mn-ea"/>
                <a:cs typeface="Tahoma" panose="020B0604030504040204" pitchFamily="34" charset="0"/>
              </a:rPr>
              <a:t>，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但不能放置形状</a:t>
            </a:r>
            <a:r>
              <a:rPr lang="en-US" altLang="zh-C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Shape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和图像显示类</a:t>
            </a:r>
            <a:r>
              <a:rPr lang="en-US" altLang="zh-CN" sz="24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ImageView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。</a:t>
            </a:r>
            <a:endParaRPr lang="en-US" altLang="zh-CN" sz="240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endParaRPr lang="zh-CN" altLang="en-US" sz="140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节点</a:t>
            </a:r>
            <a:r>
              <a:rPr lang="en-US" altLang="zh-CN" sz="2400">
                <a:solidFill>
                  <a:srgbClr val="C0000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Node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：是</a:t>
            </a:r>
            <a:r>
              <a:rPr lang="zh-CN" altLang="en-US" sz="2400">
                <a:solidFill>
                  <a:srgbClr val="0033CC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可视化的组件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。可以是面板、控件、图像视图、形状等。场景中的所有节点构成一个</a:t>
            </a:r>
            <a:r>
              <a:rPr lang="zh-CN" altLang="en-US" sz="2400">
                <a:solidFill>
                  <a:srgbClr val="0033CC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树状结构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的场景图。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8" name="矩形 1">
            <a:extLst>
              <a:ext uri="{FF2B5EF4-FFF2-40B4-BE49-F238E27FC236}">
                <a16:creationId xmlns:a16="http://schemas.microsoft.com/office/drawing/2014/main" id="{8C66B718-3F72-4439-B0D2-0EEFC2F23F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1773238"/>
            <a:ext cx="7775575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面板</a:t>
            </a:r>
            <a:r>
              <a:rPr lang="en-US" altLang="zh-CN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Pane</a:t>
            </a:r>
            <a:r>
              <a:rPr lang="zh-CN" altLang="en-US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：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面板中可以摆放各种节点。</a:t>
            </a:r>
            <a:r>
              <a:rPr lang="en-US" altLang="zh-CN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JavaFX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提供了多种面板供用户在窗口中组织节点。</a:t>
            </a:r>
            <a:endParaRPr lang="en-US" altLang="zh-CN" sz="240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endParaRPr lang="zh-CN" altLang="en-US" sz="140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控件</a:t>
            </a:r>
            <a:r>
              <a:rPr lang="en-US" altLang="zh-CN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Control</a:t>
            </a:r>
            <a:r>
              <a:rPr lang="zh-CN" altLang="en-US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：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包括标签、按钮、复选框、单选按钮、文本框、文本区等。</a:t>
            </a:r>
            <a:endParaRPr lang="en-US" altLang="zh-CN" sz="2400"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endParaRPr lang="zh-CN" altLang="en-US" sz="1400">
              <a:solidFill>
                <a:srgbClr val="C00000"/>
              </a:solidFill>
              <a:latin typeface="Tahoma" panose="020B0604030504040204" pitchFamily="34" charset="0"/>
              <a:ea typeface="+mn-ea"/>
              <a:cs typeface="Tahoma" panose="020B0604030504040204" pitchFamily="34" charset="0"/>
            </a:endParaRP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形状</a:t>
            </a:r>
            <a:r>
              <a:rPr lang="en-US" altLang="zh-CN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Shape</a:t>
            </a:r>
            <a:r>
              <a:rPr lang="zh-CN" altLang="en-US" sz="2400">
                <a:solidFill>
                  <a:srgbClr val="C00000"/>
                </a:solidFill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：</a:t>
            </a:r>
            <a:r>
              <a:rPr lang="zh-CN" altLang="en-US" sz="2400">
                <a:latin typeface="Tahoma" panose="020B0604030504040204" pitchFamily="34" charset="0"/>
                <a:ea typeface="+mn-ea"/>
                <a:cs typeface="Tahoma" panose="020B0604030504040204" pitchFamily="34" charset="0"/>
              </a:rPr>
              <a:t>是指文本、直线、圆、椭圆、矩形、弧、多边形、折线等。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22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anose="020B060403050404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16834</TotalTime>
  <Words>3749</Words>
  <Application>Microsoft Macintosh PowerPoint</Application>
  <PresentationFormat>全屏显示(4:3)</PresentationFormat>
  <Paragraphs>449</Paragraphs>
  <Slides>61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77" baseType="lpstr">
      <vt:lpstr>隶书</vt:lpstr>
      <vt:lpstr>宋体</vt:lpstr>
      <vt:lpstr>微软雅黑</vt:lpstr>
      <vt:lpstr>DejaVu Sans</vt:lpstr>
      <vt:lpstr>DejaVu Serif</vt:lpstr>
      <vt:lpstr>Arial</vt:lpstr>
      <vt:lpstr>Calibri</vt:lpstr>
      <vt:lpstr>Helvetica</vt:lpstr>
      <vt:lpstr>Lucida Console</vt:lpstr>
      <vt:lpstr>Lucida Sans Unicode</vt:lpstr>
      <vt:lpstr>Menlo</vt:lpstr>
      <vt:lpstr>Monaco</vt:lpstr>
      <vt:lpstr>Tahoma</vt:lpstr>
      <vt:lpstr>Times New Roman</vt:lpstr>
      <vt:lpstr>Wingdings</vt:lpstr>
      <vt:lpstr>默认设计模板</vt:lpstr>
      <vt:lpstr>1. JavaFX概述</vt:lpstr>
      <vt:lpstr>PowerPoint 演示文稿</vt:lpstr>
      <vt:lpstr>PowerPoint 演示文稿</vt:lpstr>
      <vt:lpstr>2. 基于JavaFX的图形用户界面</vt:lpstr>
      <vt:lpstr>PowerPoint 演示文稿</vt:lpstr>
      <vt:lpstr>PowerPoint 演示文稿</vt:lpstr>
      <vt:lpstr>3. JavaFX程序结构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不同的容器类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Painter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Color Chooser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Cover Viewer App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多 Stages之间的交互问题</vt:lpstr>
    </vt:vector>
  </TitlesOfParts>
  <Company>shiyanshi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zheng yan</dc:creator>
  <cp:lastModifiedBy>Microsoft Office 用户</cp:lastModifiedBy>
  <cp:revision>831</cp:revision>
  <dcterms:created xsi:type="dcterms:W3CDTF">2005-03-13T12:24:58Z</dcterms:created>
  <dcterms:modified xsi:type="dcterms:W3CDTF">2023-04-24T06:09:09Z</dcterms:modified>
</cp:coreProperties>
</file>